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1"/>
    <p:sldMasterId id="2147483648" r:id="rId2"/>
  </p:sldMasterIdLst>
  <p:sldIdLst>
    <p:sldId id="256" r:id="rId3"/>
    <p:sldId id="323" r:id="rId4"/>
    <p:sldId id="257" r:id="rId5"/>
    <p:sldId id="289" r:id="rId6"/>
    <p:sldId id="258" r:id="rId7"/>
    <p:sldId id="259" r:id="rId8"/>
    <p:sldId id="290" r:id="rId9"/>
    <p:sldId id="260" r:id="rId10"/>
    <p:sldId id="291" r:id="rId11"/>
    <p:sldId id="292" r:id="rId12"/>
    <p:sldId id="293" r:id="rId13"/>
    <p:sldId id="294" r:id="rId14"/>
    <p:sldId id="296" r:id="rId15"/>
    <p:sldId id="297" r:id="rId16"/>
    <p:sldId id="298" r:id="rId17"/>
    <p:sldId id="299" r:id="rId18"/>
    <p:sldId id="300" r:id="rId19"/>
    <p:sldId id="301" r:id="rId20"/>
    <p:sldId id="302" r:id="rId21"/>
    <p:sldId id="304" r:id="rId22"/>
    <p:sldId id="305" r:id="rId23"/>
    <p:sldId id="306" r:id="rId24"/>
    <p:sldId id="307" r:id="rId25"/>
    <p:sldId id="309" r:id="rId26"/>
    <p:sldId id="310" r:id="rId27"/>
    <p:sldId id="311" r:id="rId28"/>
    <p:sldId id="312" r:id="rId29"/>
    <p:sldId id="313" r:id="rId30"/>
    <p:sldId id="314" r:id="rId31"/>
    <p:sldId id="315" r:id="rId32"/>
    <p:sldId id="317" r:id="rId33"/>
    <p:sldId id="318" r:id="rId34"/>
    <p:sldId id="319" r:id="rId35"/>
    <p:sldId id="321" r:id="rId36"/>
    <p:sldId id="272" r:id="rId37"/>
    <p:sldId id="288"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2E0E4F-A841-D901-D655-859665146856}" v="619" dt="2022-05-18T00:13:53.9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78"/>
  </p:normalViewPr>
  <p:slideViewPr>
    <p:cSldViewPr snapToGrid="0">
      <p:cViewPr varScale="1">
        <p:scale>
          <a:sx n="117" d="100"/>
          <a:sy n="117" d="100"/>
        </p:scale>
        <p:origin x="60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microsoft.com/office/2015/10/relationships/revisionInfo" Target="revisionInfo.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8964E2F-7921-5246-818C-1D0762C52CF0}" type="datetimeFigureOut">
              <a:rPr lang="en-US" smtClean="0"/>
              <a:t>5/23/22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1AD8A3-02A0-E34F-842E-2FF3AA8E1842}" type="slidenum">
              <a:rPr lang="en-US" smtClean="0"/>
              <a:t>‹#›</a:t>
            </a:fld>
            <a:endParaRPr lang="en-US"/>
          </a:p>
        </p:txBody>
      </p:sp>
    </p:spTree>
    <p:extLst>
      <p:ext uri="{BB962C8B-B14F-4D97-AF65-F5344CB8AC3E}">
        <p14:creationId xmlns:p14="http://schemas.microsoft.com/office/powerpoint/2010/main" val="2167179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8964E2F-7921-5246-818C-1D0762C52CF0}" type="datetimeFigureOut">
              <a:rPr lang="en-US" smtClean="0"/>
              <a:t>5/23/22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1AD8A3-02A0-E34F-842E-2FF3AA8E1842}" type="slidenum">
              <a:rPr lang="en-US" smtClean="0"/>
              <a:t>‹#›</a:t>
            </a:fld>
            <a:endParaRPr lang="en-US"/>
          </a:p>
        </p:txBody>
      </p:sp>
    </p:spTree>
    <p:extLst>
      <p:ext uri="{BB962C8B-B14F-4D97-AF65-F5344CB8AC3E}">
        <p14:creationId xmlns:p14="http://schemas.microsoft.com/office/powerpoint/2010/main" val="1977279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8964E2F-7921-5246-818C-1D0762C52CF0}" type="datetimeFigureOut">
              <a:rPr lang="en-US" smtClean="0"/>
              <a:t>5/23/22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1AD8A3-02A0-E34F-842E-2FF3AA8E1842}" type="slidenum">
              <a:rPr lang="en-US" smtClean="0"/>
              <a:t>‹#›</a:t>
            </a:fld>
            <a:endParaRPr lang="en-US"/>
          </a:p>
        </p:txBody>
      </p:sp>
    </p:spTree>
    <p:extLst>
      <p:ext uri="{BB962C8B-B14F-4D97-AF65-F5344CB8AC3E}">
        <p14:creationId xmlns:p14="http://schemas.microsoft.com/office/powerpoint/2010/main" val="5492779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8964E2F-7921-5246-818C-1D0762C52CF0}" type="datetimeFigureOut">
              <a:rPr lang="en-US" smtClean="0"/>
              <a:t>5/23/22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1AD8A3-02A0-E34F-842E-2FF3AA8E1842}"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20636754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964E2F-7921-5246-818C-1D0762C52CF0}" type="datetimeFigureOut">
              <a:rPr lang="en-US" smtClean="0"/>
              <a:t>5/23/22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1AD8A3-02A0-E34F-842E-2FF3AA8E1842}" type="slidenum">
              <a:rPr lang="en-US" smtClean="0"/>
              <a:t>‹#›</a:t>
            </a:fld>
            <a:endParaRPr lang="en-US"/>
          </a:p>
        </p:txBody>
      </p:sp>
    </p:spTree>
    <p:extLst>
      <p:ext uri="{BB962C8B-B14F-4D97-AF65-F5344CB8AC3E}">
        <p14:creationId xmlns:p14="http://schemas.microsoft.com/office/powerpoint/2010/main" val="4705952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8964E2F-7921-5246-818C-1D0762C52CF0}" type="datetimeFigureOut">
              <a:rPr lang="en-US" smtClean="0"/>
              <a:t>5/23/22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1AD8A3-02A0-E34F-842E-2FF3AA8E1842}" type="slidenum">
              <a:rPr lang="en-US" smtClean="0"/>
              <a:t>‹#›</a:t>
            </a:fld>
            <a:endParaRPr lang="en-US"/>
          </a:p>
        </p:txBody>
      </p:sp>
    </p:spTree>
    <p:extLst>
      <p:ext uri="{BB962C8B-B14F-4D97-AF65-F5344CB8AC3E}">
        <p14:creationId xmlns:p14="http://schemas.microsoft.com/office/powerpoint/2010/main" val="7035414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8964E2F-7921-5246-818C-1D0762C52CF0}" type="datetimeFigureOut">
              <a:rPr lang="en-US" smtClean="0"/>
              <a:t>5/23/22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1AD8A3-02A0-E34F-842E-2FF3AA8E1842}" type="slidenum">
              <a:rPr lang="en-US" smtClean="0"/>
              <a:t>‹#›</a:t>
            </a:fld>
            <a:endParaRPr lang="en-US"/>
          </a:p>
        </p:txBody>
      </p:sp>
    </p:spTree>
    <p:extLst>
      <p:ext uri="{BB962C8B-B14F-4D97-AF65-F5344CB8AC3E}">
        <p14:creationId xmlns:p14="http://schemas.microsoft.com/office/powerpoint/2010/main" val="13527470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964E2F-7921-5246-818C-1D0762C52CF0}" type="datetimeFigureOut">
              <a:rPr lang="en-US" smtClean="0"/>
              <a:t>5/23/22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1AD8A3-02A0-E34F-842E-2FF3AA8E1842}" type="slidenum">
              <a:rPr lang="en-US" smtClean="0"/>
              <a:t>‹#›</a:t>
            </a:fld>
            <a:endParaRPr lang="en-US"/>
          </a:p>
        </p:txBody>
      </p:sp>
    </p:spTree>
    <p:extLst>
      <p:ext uri="{BB962C8B-B14F-4D97-AF65-F5344CB8AC3E}">
        <p14:creationId xmlns:p14="http://schemas.microsoft.com/office/powerpoint/2010/main" val="15922820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964E2F-7921-5246-818C-1D0762C52CF0}" type="datetimeFigureOut">
              <a:rPr lang="en-US" smtClean="0"/>
              <a:t>5/23/22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1AD8A3-02A0-E34F-842E-2FF3AA8E1842}" type="slidenum">
              <a:rPr lang="en-US" smtClean="0"/>
              <a:t>‹#›</a:t>
            </a:fld>
            <a:endParaRPr lang="en-US"/>
          </a:p>
        </p:txBody>
      </p:sp>
    </p:spTree>
    <p:extLst>
      <p:ext uri="{BB962C8B-B14F-4D97-AF65-F5344CB8AC3E}">
        <p14:creationId xmlns:p14="http://schemas.microsoft.com/office/powerpoint/2010/main" val="1859955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8F73F-6A6F-2DB1-5B74-B9B0488099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B8212A-49E8-8749-2DFF-3AFEB45528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AE00DA7-6EC1-7A14-4947-23CC4B97404A}"/>
              </a:ext>
            </a:extLst>
          </p:cNvPr>
          <p:cNvSpPr>
            <a:spLocks noGrp="1"/>
          </p:cNvSpPr>
          <p:nvPr>
            <p:ph type="dt" sz="half" idx="10"/>
          </p:nvPr>
        </p:nvSpPr>
        <p:spPr/>
        <p:txBody>
          <a:bodyPr/>
          <a:lstStyle/>
          <a:p>
            <a:fld id="{1F3CEDEE-2643-4F25-A45B-12F180659960}" type="datetimeFigureOut">
              <a:rPr lang="en-US" smtClean="0"/>
              <a:t>5/23/22</a:t>
            </a:fld>
            <a:endParaRPr lang="en-US"/>
          </a:p>
        </p:txBody>
      </p:sp>
      <p:sp>
        <p:nvSpPr>
          <p:cNvPr id="5" name="Footer Placeholder 4">
            <a:extLst>
              <a:ext uri="{FF2B5EF4-FFF2-40B4-BE49-F238E27FC236}">
                <a16:creationId xmlns:a16="http://schemas.microsoft.com/office/drawing/2014/main" id="{23051360-FB5E-3D96-6467-74C59503E4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CEEEEF-C319-EFF7-3D0C-8D7310A27258}"/>
              </a:ext>
            </a:extLst>
          </p:cNvPr>
          <p:cNvSpPr>
            <a:spLocks noGrp="1"/>
          </p:cNvSpPr>
          <p:nvPr>
            <p:ph type="sldNum" sz="quarter" idx="12"/>
          </p:nvPr>
        </p:nvSpPr>
        <p:spPr/>
        <p:txBody>
          <a:bodyPr/>
          <a:lstStyle/>
          <a:p>
            <a:fld id="{C6112703-02A1-4D85-A50F-610B7655BE20}" type="slidenum">
              <a:rPr lang="en-US" smtClean="0"/>
              <a:t>‹#›</a:t>
            </a:fld>
            <a:endParaRPr lang="en-US"/>
          </a:p>
        </p:txBody>
      </p:sp>
    </p:spTree>
    <p:extLst>
      <p:ext uri="{BB962C8B-B14F-4D97-AF65-F5344CB8AC3E}">
        <p14:creationId xmlns:p14="http://schemas.microsoft.com/office/powerpoint/2010/main" val="21316517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0616F-B7BA-A9A2-755C-09728A1DE8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2E98C4-04C5-8AE1-052B-A9C527934D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CED180-BA6B-D190-151F-0527D7C7CBB0}"/>
              </a:ext>
            </a:extLst>
          </p:cNvPr>
          <p:cNvSpPr>
            <a:spLocks noGrp="1"/>
          </p:cNvSpPr>
          <p:nvPr>
            <p:ph type="dt" sz="half" idx="10"/>
          </p:nvPr>
        </p:nvSpPr>
        <p:spPr/>
        <p:txBody>
          <a:bodyPr/>
          <a:lstStyle/>
          <a:p>
            <a:fld id="{1F3CEDEE-2643-4F25-A45B-12F180659960}" type="datetimeFigureOut">
              <a:rPr lang="en-US" smtClean="0"/>
              <a:t>5/23/22</a:t>
            </a:fld>
            <a:endParaRPr lang="en-US"/>
          </a:p>
        </p:txBody>
      </p:sp>
      <p:sp>
        <p:nvSpPr>
          <p:cNvPr id="5" name="Footer Placeholder 4">
            <a:extLst>
              <a:ext uri="{FF2B5EF4-FFF2-40B4-BE49-F238E27FC236}">
                <a16:creationId xmlns:a16="http://schemas.microsoft.com/office/drawing/2014/main" id="{BAD57B07-FC8B-141F-D88A-3607604686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46597D-01CC-B28B-50D0-992DC8B6F0D4}"/>
              </a:ext>
            </a:extLst>
          </p:cNvPr>
          <p:cNvSpPr>
            <a:spLocks noGrp="1"/>
          </p:cNvSpPr>
          <p:nvPr>
            <p:ph type="sldNum" sz="quarter" idx="12"/>
          </p:nvPr>
        </p:nvSpPr>
        <p:spPr/>
        <p:txBody>
          <a:bodyPr/>
          <a:lstStyle/>
          <a:p>
            <a:fld id="{C6112703-02A1-4D85-A50F-610B7655BE20}" type="slidenum">
              <a:rPr lang="en-US" smtClean="0"/>
              <a:t>‹#›</a:t>
            </a:fld>
            <a:endParaRPr lang="en-US"/>
          </a:p>
        </p:txBody>
      </p:sp>
    </p:spTree>
    <p:extLst>
      <p:ext uri="{BB962C8B-B14F-4D97-AF65-F5344CB8AC3E}">
        <p14:creationId xmlns:p14="http://schemas.microsoft.com/office/powerpoint/2010/main" val="1959646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88964E2F-7921-5246-818C-1D0762C52CF0}" type="datetimeFigureOut">
              <a:rPr lang="en-US" smtClean="0"/>
              <a:t>5/23/22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1AD8A3-02A0-E34F-842E-2FF3AA8E1842}" type="slidenum">
              <a:rPr lang="en-US" smtClean="0"/>
              <a:t>‹#›</a:t>
            </a:fld>
            <a:endParaRPr lang="en-US"/>
          </a:p>
        </p:txBody>
      </p:sp>
    </p:spTree>
    <p:extLst>
      <p:ext uri="{BB962C8B-B14F-4D97-AF65-F5344CB8AC3E}">
        <p14:creationId xmlns:p14="http://schemas.microsoft.com/office/powerpoint/2010/main" val="1547572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AE463-283F-4109-1444-428632AEB0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ACF628-59A5-559D-52E1-EBA42F3C7E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FB217C-1586-0CE4-29AA-93837E4717E2}"/>
              </a:ext>
            </a:extLst>
          </p:cNvPr>
          <p:cNvSpPr>
            <a:spLocks noGrp="1"/>
          </p:cNvSpPr>
          <p:nvPr>
            <p:ph type="dt" sz="half" idx="10"/>
          </p:nvPr>
        </p:nvSpPr>
        <p:spPr/>
        <p:txBody>
          <a:bodyPr/>
          <a:lstStyle/>
          <a:p>
            <a:fld id="{1F3CEDEE-2643-4F25-A45B-12F180659960}" type="datetimeFigureOut">
              <a:rPr lang="en-US" smtClean="0"/>
              <a:t>5/23/22</a:t>
            </a:fld>
            <a:endParaRPr lang="en-US"/>
          </a:p>
        </p:txBody>
      </p:sp>
      <p:sp>
        <p:nvSpPr>
          <p:cNvPr id="5" name="Footer Placeholder 4">
            <a:extLst>
              <a:ext uri="{FF2B5EF4-FFF2-40B4-BE49-F238E27FC236}">
                <a16:creationId xmlns:a16="http://schemas.microsoft.com/office/drawing/2014/main" id="{BCB51DDA-C576-4906-39A8-9752204E23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E90702-9124-A9D0-6993-5EBB79DF349D}"/>
              </a:ext>
            </a:extLst>
          </p:cNvPr>
          <p:cNvSpPr>
            <a:spLocks noGrp="1"/>
          </p:cNvSpPr>
          <p:nvPr>
            <p:ph type="sldNum" sz="quarter" idx="12"/>
          </p:nvPr>
        </p:nvSpPr>
        <p:spPr/>
        <p:txBody>
          <a:bodyPr/>
          <a:lstStyle/>
          <a:p>
            <a:fld id="{C6112703-02A1-4D85-A50F-610B7655BE20}" type="slidenum">
              <a:rPr lang="en-US" smtClean="0"/>
              <a:t>‹#›</a:t>
            </a:fld>
            <a:endParaRPr lang="en-US"/>
          </a:p>
        </p:txBody>
      </p:sp>
    </p:spTree>
    <p:extLst>
      <p:ext uri="{BB962C8B-B14F-4D97-AF65-F5344CB8AC3E}">
        <p14:creationId xmlns:p14="http://schemas.microsoft.com/office/powerpoint/2010/main" val="7650000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B82D2-12C7-4180-3ECC-B2D6E078B6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EB556F-6C84-3639-C92C-4B7C8E53C46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56FD8F-F876-5DEB-74C0-D8D53563E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37ED95-70F8-6773-3008-85FB095930C3}"/>
              </a:ext>
            </a:extLst>
          </p:cNvPr>
          <p:cNvSpPr>
            <a:spLocks noGrp="1"/>
          </p:cNvSpPr>
          <p:nvPr>
            <p:ph type="dt" sz="half" idx="10"/>
          </p:nvPr>
        </p:nvSpPr>
        <p:spPr/>
        <p:txBody>
          <a:bodyPr/>
          <a:lstStyle/>
          <a:p>
            <a:fld id="{1F3CEDEE-2643-4F25-A45B-12F180659960}" type="datetimeFigureOut">
              <a:rPr lang="en-US" smtClean="0"/>
              <a:t>5/23/22</a:t>
            </a:fld>
            <a:endParaRPr lang="en-US"/>
          </a:p>
        </p:txBody>
      </p:sp>
      <p:sp>
        <p:nvSpPr>
          <p:cNvPr id="6" name="Footer Placeholder 5">
            <a:extLst>
              <a:ext uri="{FF2B5EF4-FFF2-40B4-BE49-F238E27FC236}">
                <a16:creationId xmlns:a16="http://schemas.microsoft.com/office/drawing/2014/main" id="{D06AF022-EB71-4AAA-A175-E989475D56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0A1FF1-1A79-0BDF-2A76-5D581A611BB9}"/>
              </a:ext>
            </a:extLst>
          </p:cNvPr>
          <p:cNvSpPr>
            <a:spLocks noGrp="1"/>
          </p:cNvSpPr>
          <p:nvPr>
            <p:ph type="sldNum" sz="quarter" idx="12"/>
          </p:nvPr>
        </p:nvSpPr>
        <p:spPr/>
        <p:txBody>
          <a:bodyPr/>
          <a:lstStyle/>
          <a:p>
            <a:fld id="{C6112703-02A1-4D85-A50F-610B7655BE20}" type="slidenum">
              <a:rPr lang="en-US" smtClean="0"/>
              <a:t>‹#›</a:t>
            </a:fld>
            <a:endParaRPr lang="en-US"/>
          </a:p>
        </p:txBody>
      </p:sp>
    </p:spTree>
    <p:extLst>
      <p:ext uri="{BB962C8B-B14F-4D97-AF65-F5344CB8AC3E}">
        <p14:creationId xmlns:p14="http://schemas.microsoft.com/office/powerpoint/2010/main" val="4739352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57CED-932E-9B56-A272-A96AEC01C6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22618EC-3E51-9A9F-9F38-EBFB0F65E9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055F92-A279-D233-72C6-6E34D36D8A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6BB764F-3720-EEA5-A5CC-37999822A5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8320D6-FB2F-5CB2-DC49-8BC6038EA0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64E01C-5617-D69A-892E-EC8A883F8F94}"/>
              </a:ext>
            </a:extLst>
          </p:cNvPr>
          <p:cNvSpPr>
            <a:spLocks noGrp="1"/>
          </p:cNvSpPr>
          <p:nvPr>
            <p:ph type="dt" sz="half" idx="10"/>
          </p:nvPr>
        </p:nvSpPr>
        <p:spPr/>
        <p:txBody>
          <a:bodyPr/>
          <a:lstStyle/>
          <a:p>
            <a:fld id="{1F3CEDEE-2643-4F25-A45B-12F180659960}" type="datetimeFigureOut">
              <a:rPr lang="en-US" smtClean="0"/>
              <a:t>5/23/22</a:t>
            </a:fld>
            <a:endParaRPr lang="en-US"/>
          </a:p>
        </p:txBody>
      </p:sp>
      <p:sp>
        <p:nvSpPr>
          <p:cNvPr id="8" name="Footer Placeholder 7">
            <a:extLst>
              <a:ext uri="{FF2B5EF4-FFF2-40B4-BE49-F238E27FC236}">
                <a16:creationId xmlns:a16="http://schemas.microsoft.com/office/drawing/2014/main" id="{A8CE3911-1795-138F-9C71-F0CD5DD26A3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6ABFCA8-D20C-9560-7C12-7964CA820909}"/>
              </a:ext>
            </a:extLst>
          </p:cNvPr>
          <p:cNvSpPr>
            <a:spLocks noGrp="1"/>
          </p:cNvSpPr>
          <p:nvPr>
            <p:ph type="sldNum" sz="quarter" idx="12"/>
          </p:nvPr>
        </p:nvSpPr>
        <p:spPr/>
        <p:txBody>
          <a:bodyPr/>
          <a:lstStyle/>
          <a:p>
            <a:fld id="{C6112703-02A1-4D85-A50F-610B7655BE20}" type="slidenum">
              <a:rPr lang="en-US" smtClean="0"/>
              <a:t>‹#›</a:t>
            </a:fld>
            <a:endParaRPr lang="en-US"/>
          </a:p>
        </p:txBody>
      </p:sp>
    </p:spTree>
    <p:extLst>
      <p:ext uri="{BB962C8B-B14F-4D97-AF65-F5344CB8AC3E}">
        <p14:creationId xmlns:p14="http://schemas.microsoft.com/office/powerpoint/2010/main" val="38665692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8838F-C821-823B-6254-074A9D073A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3F9892-754D-788B-6C30-3EFF131F332F}"/>
              </a:ext>
            </a:extLst>
          </p:cNvPr>
          <p:cNvSpPr>
            <a:spLocks noGrp="1"/>
          </p:cNvSpPr>
          <p:nvPr>
            <p:ph type="dt" sz="half" idx="10"/>
          </p:nvPr>
        </p:nvSpPr>
        <p:spPr/>
        <p:txBody>
          <a:bodyPr/>
          <a:lstStyle/>
          <a:p>
            <a:fld id="{1F3CEDEE-2643-4F25-A45B-12F180659960}" type="datetimeFigureOut">
              <a:rPr lang="en-US" smtClean="0"/>
              <a:t>5/23/22</a:t>
            </a:fld>
            <a:endParaRPr lang="en-US"/>
          </a:p>
        </p:txBody>
      </p:sp>
      <p:sp>
        <p:nvSpPr>
          <p:cNvPr id="4" name="Footer Placeholder 3">
            <a:extLst>
              <a:ext uri="{FF2B5EF4-FFF2-40B4-BE49-F238E27FC236}">
                <a16:creationId xmlns:a16="http://schemas.microsoft.com/office/drawing/2014/main" id="{6C2003D5-7EB2-3235-A496-2126DAF229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FF4C97-DA2D-D891-C7C2-E5C814B5CA0F}"/>
              </a:ext>
            </a:extLst>
          </p:cNvPr>
          <p:cNvSpPr>
            <a:spLocks noGrp="1"/>
          </p:cNvSpPr>
          <p:nvPr>
            <p:ph type="sldNum" sz="quarter" idx="12"/>
          </p:nvPr>
        </p:nvSpPr>
        <p:spPr/>
        <p:txBody>
          <a:bodyPr/>
          <a:lstStyle/>
          <a:p>
            <a:fld id="{C6112703-02A1-4D85-A50F-610B7655BE20}" type="slidenum">
              <a:rPr lang="en-US" smtClean="0"/>
              <a:t>‹#›</a:t>
            </a:fld>
            <a:endParaRPr lang="en-US"/>
          </a:p>
        </p:txBody>
      </p:sp>
    </p:spTree>
    <p:extLst>
      <p:ext uri="{BB962C8B-B14F-4D97-AF65-F5344CB8AC3E}">
        <p14:creationId xmlns:p14="http://schemas.microsoft.com/office/powerpoint/2010/main" val="11073044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95FACC-BFA1-A3B5-E683-198D9A339A0A}"/>
              </a:ext>
            </a:extLst>
          </p:cNvPr>
          <p:cNvSpPr>
            <a:spLocks noGrp="1"/>
          </p:cNvSpPr>
          <p:nvPr>
            <p:ph type="dt" sz="half" idx="10"/>
          </p:nvPr>
        </p:nvSpPr>
        <p:spPr/>
        <p:txBody>
          <a:bodyPr/>
          <a:lstStyle/>
          <a:p>
            <a:fld id="{1F3CEDEE-2643-4F25-A45B-12F180659960}" type="datetimeFigureOut">
              <a:rPr lang="en-US" smtClean="0"/>
              <a:t>5/23/22</a:t>
            </a:fld>
            <a:endParaRPr lang="en-US"/>
          </a:p>
        </p:txBody>
      </p:sp>
      <p:sp>
        <p:nvSpPr>
          <p:cNvPr id="3" name="Footer Placeholder 2">
            <a:extLst>
              <a:ext uri="{FF2B5EF4-FFF2-40B4-BE49-F238E27FC236}">
                <a16:creationId xmlns:a16="http://schemas.microsoft.com/office/drawing/2014/main" id="{9594DB1D-A215-3B8F-0F30-C7DB27BCADA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1F465C-DB9D-B4A8-D065-732C2EDD5DCD}"/>
              </a:ext>
            </a:extLst>
          </p:cNvPr>
          <p:cNvSpPr>
            <a:spLocks noGrp="1"/>
          </p:cNvSpPr>
          <p:nvPr>
            <p:ph type="sldNum" sz="quarter" idx="12"/>
          </p:nvPr>
        </p:nvSpPr>
        <p:spPr/>
        <p:txBody>
          <a:bodyPr/>
          <a:lstStyle/>
          <a:p>
            <a:fld id="{C6112703-02A1-4D85-A50F-610B7655BE20}" type="slidenum">
              <a:rPr lang="en-US" smtClean="0"/>
              <a:t>‹#›</a:t>
            </a:fld>
            <a:endParaRPr lang="en-US"/>
          </a:p>
        </p:txBody>
      </p:sp>
    </p:spTree>
    <p:extLst>
      <p:ext uri="{BB962C8B-B14F-4D97-AF65-F5344CB8AC3E}">
        <p14:creationId xmlns:p14="http://schemas.microsoft.com/office/powerpoint/2010/main" val="38639153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DB367-DD37-FF17-8167-D02BECF189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6B9D824-2FDC-AF2A-813F-8BA54FF81D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9F62B10-9E59-297E-73BA-5E79CDFC04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E75000-4002-9173-87CA-BB0647D77336}"/>
              </a:ext>
            </a:extLst>
          </p:cNvPr>
          <p:cNvSpPr>
            <a:spLocks noGrp="1"/>
          </p:cNvSpPr>
          <p:nvPr>
            <p:ph type="dt" sz="half" idx="10"/>
          </p:nvPr>
        </p:nvSpPr>
        <p:spPr/>
        <p:txBody>
          <a:bodyPr/>
          <a:lstStyle/>
          <a:p>
            <a:fld id="{1F3CEDEE-2643-4F25-A45B-12F180659960}" type="datetimeFigureOut">
              <a:rPr lang="en-US" smtClean="0"/>
              <a:t>5/23/22</a:t>
            </a:fld>
            <a:endParaRPr lang="en-US"/>
          </a:p>
        </p:txBody>
      </p:sp>
      <p:sp>
        <p:nvSpPr>
          <p:cNvPr id="6" name="Footer Placeholder 5">
            <a:extLst>
              <a:ext uri="{FF2B5EF4-FFF2-40B4-BE49-F238E27FC236}">
                <a16:creationId xmlns:a16="http://schemas.microsoft.com/office/drawing/2014/main" id="{7CD29DA2-E247-A35C-1299-53349D0ABE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5E76C2-A301-E460-6489-B29371AE8D47}"/>
              </a:ext>
            </a:extLst>
          </p:cNvPr>
          <p:cNvSpPr>
            <a:spLocks noGrp="1"/>
          </p:cNvSpPr>
          <p:nvPr>
            <p:ph type="sldNum" sz="quarter" idx="12"/>
          </p:nvPr>
        </p:nvSpPr>
        <p:spPr/>
        <p:txBody>
          <a:bodyPr/>
          <a:lstStyle/>
          <a:p>
            <a:fld id="{C6112703-02A1-4D85-A50F-610B7655BE20}" type="slidenum">
              <a:rPr lang="en-US" smtClean="0"/>
              <a:t>‹#›</a:t>
            </a:fld>
            <a:endParaRPr lang="en-US"/>
          </a:p>
        </p:txBody>
      </p:sp>
    </p:spTree>
    <p:extLst>
      <p:ext uri="{BB962C8B-B14F-4D97-AF65-F5344CB8AC3E}">
        <p14:creationId xmlns:p14="http://schemas.microsoft.com/office/powerpoint/2010/main" val="31579635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AD9B6-5CC1-9D11-DC81-A77DC62527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5B983B-F671-95AD-4EC1-ED77F1487C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7B9A0AD-612C-F5DA-4AC9-980D654493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9D3209-08D4-91F6-8F38-96005138545A}"/>
              </a:ext>
            </a:extLst>
          </p:cNvPr>
          <p:cNvSpPr>
            <a:spLocks noGrp="1"/>
          </p:cNvSpPr>
          <p:nvPr>
            <p:ph type="dt" sz="half" idx="10"/>
          </p:nvPr>
        </p:nvSpPr>
        <p:spPr/>
        <p:txBody>
          <a:bodyPr/>
          <a:lstStyle/>
          <a:p>
            <a:fld id="{1F3CEDEE-2643-4F25-A45B-12F180659960}" type="datetimeFigureOut">
              <a:rPr lang="en-US" smtClean="0"/>
              <a:t>5/23/22</a:t>
            </a:fld>
            <a:endParaRPr lang="en-US"/>
          </a:p>
        </p:txBody>
      </p:sp>
      <p:sp>
        <p:nvSpPr>
          <p:cNvPr id="6" name="Footer Placeholder 5">
            <a:extLst>
              <a:ext uri="{FF2B5EF4-FFF2-40B4-BE49-F238E27FC236}">
                <a16:creationId xmlns:a16="http://schemas.microsoft.com/office/drawing/2014/main" id="{4DD2DEB8-ABD7-FBCE-CB7E-94FFE37FC8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8EEF7E-851B-E19B-EC63-D920D7726988}"/>
              </a:ext>
            </a:extLst>
          </p:cNvPr>
          <p:cNvSpPr>
            <a:spLocks noGrp="1"/>
          </p:cNvSpPr>
          <p:nvPr>
            <p:ph type="sldNum" sz="quarter" idx="12"/>
          </p:nvPr>
        </p:nvSpPr>
        <p:spPr/>
        <p:txBody>
          <a:bodyPr/>
          <a:lstStyle/>
          <a:p>
            <a:fld id="{C6112703-02A1-4D85-A50F-610B7655BE20}" type="slidenum">
              <a:rPr lang="en-US" smtClean="0"/>
              <a:t>‹#›</a:t>
            </a:fld>
            <a:endParaRPr lang="en-US"/>
          </a:p>
        </p:txBody>
      </p:sp>
    </p:spTree>
    <p:extLst>
      <p:ext uri="{BB962C8B-B14F-4D97-AF65-F5344CB8AC3E}">
        <p14:creationId xmlns:p14="http://schemas.microsoft.com/office/powerpoint/2010/main" val="19215300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56AFD-AD2F-8A10-A55E-DF22EB7CC51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B041E29-6977-9941-7267-100F249EF4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2E92B6-31FC-89F3-1A90-15591247013F}"/>
              </a:ext>
            </a:extLst>
          </p:cNvPr>
          <p:cNvSpPr>
            <a:spLocks noGrp="1"/>
          </p:cNvSpPr>
          <p:nvPr>
            <p:ph type="dt" sz="half" idx="10"/>
          </p:nvPr>
        </p:nvSpPr>
        <p:spPr/>
        <p:txBody>
          <a:bodyPr/>
          <a:lstStyle/>
          <a:p>
            <a:fld id="{1F3CEDEE-2643-4F25-A45B-12F180659960}" type="datetimeFigureOut">
              <a:rPr lang="en-US" smtClean="0"/>
              <a:t>5/23/22</a:t>
            </a:fld>
            <a:endParaRPr lang="en-US"/>
          </a:p>
        </p:txBody>
      </p:sp>
      <p:sp>
        <p:nvSpPr>
          <p:cNvPr id="5" name="Footer Placeholder 4">
            <a:extLst>
              <a:ext uri="{FF2B5EF4-FFF2-40B4-BE49-F238E27FC236}">
                <a16:creationId xmlns:a16="http://schemas.microsoft.com/office/drawing/2014/main" id="{852EBF9B-0F42-156D-C9B3-61420A6B8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4530AF-DC6A-46E9-3FF6-FBF2AB0B33BF}"/>
              </a:ext>
            </a:extLst>
          </p:cNvPr>
          <p:cNvSpPr>
            <a:spLocks noGrp="1"/>
          </p:cNvSpPr>
          <p:nvPr>
            <p:ph type="sldNum" sz="quarter" idx="12"/>
          </p:nvPr>
        </p:nvSpPr>
        <p:spPr/>
        <p:txBody>
          <a:bodyPr/>
          <a:lstStyle/>
          <a:p>
            <a:fld id="{C6112703-02A1-4D85-A50F-610B7655BE20}" type="slidenum">
              <a:rPr lang="en-US" smtClean="0"/>
              <a:t>‹#›</a:t>
            </a:fld>
            <a:endParaRPr lang="en-US"/>
          </a:p>
        </p:txBody>
      </p:sp>
    </p:spTree>
    <p:extLst>
      <p:ext uri="{BB962C8B-B14F-4D97-AF65-F5344CB8AC3E}">
        <p14:creationId xmlns:p14="http://schemas.microsoft.com/office/powerpoint/2010/main" val="13056086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D840F1-E6F0-3E2A-95D5-AA2E46C7DE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9FD20A-956C-70EB-4ADA-1E77581EF6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006EF9-EDF1-B3FD-4EE7-FA5586425A52}"/>
              </a:ext>
            </a:extLst>
          </p:cNvPr>
          <p:cNvSpPr>
            <a:spLocks noGrp="1"/>
          </p:cNvSpPr>
          <p:nvPr>
            <p:ph type="dt" sz="half" idx="10"/>
          </p:nvPr>
        </p:nvSpPr>
        <p:spPr/>
        <p:txBody>
          <a:bodyPr/>
          <a:lstStyle/>
          <a:p>
            <a:fld id="{1F3CEDEE-2643-4F25-A45B-12F180659960}" type="datetimeFigureOut">
              <a:rPr lang="en-US" smtClean="0"/>
              <a:t>5/23/22</a:t>
            </a:fld>
            <a:endParaRPr lang="en-US"/>
          </a:p>
        </p:txBody>
      </p:sp>
      <p:sp>
        <p:nvSpPr>
          <p:cNvPr id="5" name="Footer Placeholder 4">
            <a:extLst>
              <a:ext uri="{FF2B5EF4-FFF2-40B4-BE49-F238E27FC236}">
                <a16:creationId xmlns:a16="http://schemas.microsoft.com/office/drawing/2014/main" id="{D799B886-DF25-8A01-7D13-F3ECD1E142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CF20B3-DD82-95D4-7315-DEC788AC21B6}"/>
              </a:ext>
            </a:extLst>
          </p:cNvPr>
          <p:cNvSpPr>
            <a:spLocks noGrp="1"/>
          </p:cNvSpPr>
          <p:nvPr>
            <p:ph type="sldNum" sz="quarter" idx="12"/>
          </p:nvPr>
        </p:nvSpPr>
        <p:spPr/>
        <p:txBody>
          <a:bodyPr/>
          <a:lstStyle/>
          <a:p>
            <a:fld id="{C6112703-02A1-4D85-A50F-610B7655BE20}" type="slidenum">
              <a:rPr lang="en-US" smtClean="0"/>
              <a:t>‹#›</a:t>
            </a:fld>
            <a:endParaRPr lang="en-US"/>
          </a:p>
        </p:txBody>
      </p:sp>
    </p:spTree>
    <p:extLst>
      <p:ext uri="{BB962C8B-B14F-4D97-AF65-F5344CB8AC3E}">
        <p14:creationId xmlns:p14="http://schemas.microsoft.com/office/powerpoint/2010/main" val="3112566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964E2F-7921-5246-818C-1D0762C52CF0}" type="datetimeFigureOut">
              <a:rPr lang="en-US" smtClean="0"/>
              <a:t>5/23/22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1AD8A3-02A0-E34F-842E-2FF3AA8E1842}" type="slidenum">
              <a:rPr lang="en-US" smtClean="0"/>
              <a:t>‹#›</a:t>
            </a:fld>
            <a:endParaRPr lang="en-US"/>
          </a:p>
        </p:txBody>
      </p:sp>
    </p:spTree>
    <p:extLst>
      <p:ext uri="{BB962C8B-B14F-4D97-AF65-F5344CB8AC3E}">
        <p14:creationId xmlns:p14="http://schemas.microsoft.com/office/powerpoint/2010/main" val="2698649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8964E2F-7921-5246-818C-1D0762C52CF0}" type="datetimeFigureOut">
              <a:rPr lang="en-US" smtClean="0"/>
              <a:t>5/23/22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1AD8A3-02A0-E34F-842E-2FF3AA8E1842}" type="slidenum">
              <a:rPr lang="en-US" smtClean="0"/>
              <a:t>‹#›</a:t>
            </a:fld>
            <a:endParaRPr lang="en-US"/>
          </a:p>
        </p:txBody>
      </p:sp>
    </p:spTree>
    <p:extLst>
      <p:ext uri="{BB962C8B-B14F-4D97-AF65-F5344CB8AC3E}">
        <p14:creationId xmlns:p14="http://schemas.microsoft.com/office/powerpoint/2010/main" val="1011843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8964E2F-7921-5246-818C-1D0762C52CF0}" type="datetimeFigureOut">
              <a:rPr lang="en-US" smtClean="0"/>
              <a:t>5/23/22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1AD8A3-02A0-E34F-842E-2FF3AA8E1842}" type="slidenum">
              <a:rPr lang="en-US" smtClean="0"/>
              <a:t>‹#›</a:t>
            </a:fld>
            <a:endParaRPr lang="en-US"/>
          </a:p>
        </p:txBody>
      </p:sp>
    </p:spTree>
    <p:extLst>
      <p:ext uri="{BB962C8B-B14F-4D97-AF65-F5344CB8AC3E}">
        <p14:creationId xmlns:p14="http://schemas.microsoft.com/office/powerpoint/2010/main" val="167909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88964E2F-7921-5246-818C-1D0762C52CF0}" type="datetimeFigureOut">
              <a:rPr lang="en-US" smtClean="0"/>
              <a:t>5/23/22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6F1AD8A3-02A0-E34F-842E-2FF3AA8E1842}" type="slidenum">
              <a:rPr lang="en-US" smtClean="0"/>
              <a:t>‹#›</a:t>
            </a:fld>
            <a:endParaRPr lang="en-US"/>
          </a:p>
        </p:txBody>
      </p:sp>
    </p:spTree>
    <p:extLst>
      <p:ext uri="{BB962C8B-B14F-4D97-AF65-F5344CB8AC3E}">
        <p14:creationId xmlns:p14="http://schemas.microsoft.com/office/powerpoint/2010/main" val="2686298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8964E2F-7921-5246-818C-1D0762C52CF0}" type="datetimeFigureOut">
              <a:rPr lang="en-US" smtClean="0"/>
              <a:t>5/23/22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6F1AD8A3-02A0-E34F-842E-2FF3AA8E1842}" type="slidenum">
              <a:rPr lang="en-US" smtClean="0"/>
              <a:t>‹#›</a:t>
            </a:fld>
            <a:endParaRPr lang="en-US"/>
          </a:p>
        </p:txBody>
      </p:sp>
    </p:spTree>
    <p:extLst>
      <p:ext uri="{BB962C8B-B14F-4D97-AF65-F5344CB8AC3E}">
        <p14:creationId xmlns:p14="http://schemas.microsoft.com/office/powerpoint/2010/main" val="2745442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88964E2F-7921-5246-818C-1D0762C52CF0}" type="datetimeFigureOut">
              <a:rPr lang="en-US" smtClean="0"/>
              <a:t>5/23/22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6F1AD8A3-02A0-E34F-842E-2FF3AA8E1842}" type="slidenum">
              <a:rPr lang="en-US" smtClean="0"/>
              <a:t>‹#›</a:t>
            </a:fld>
            <a:endParaRPr lang="en-US"/>
          </a:p>
        </p:txBody>
      </p:sp>
    </p:spTree>
    <p:extLst>
      <p:ext uri="{BB962C8B-B14F-4D97-AF65-F5344CB8AC3E}">
        <p14:creationId xmlns:p14="http://schemas.microsoft.com/office/powerpoint/2010/main" val="3686466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8964E2F-7921-5246-818C-1D0762C52CF0}" type="datetimeFigureOut">
              <a:rPr lang="en-US" smtClean="0"/>
              <a:t>5/23/22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1AD8A3-02A0-E34F-842E-2FF3AA8E1842}" type="slidenum">
              <a:rPr lang="en-US" smtClean="0"/>
              <a:t>‹#›</a:t>
            </a:fld>
            <a:endParaRPr lang="en-US"/>
          </a:p>
        </p:txBody>
      </p:sp>
    </p:spTree>
    <p:extLst>
      <p:ext uri="{BB962C8B-B14F-4D97-AF65-F5344CB8AC3E}">
        <p14:creationId xmlns:p14="http://schemas.microsoft.com/office/powerpoint/2010/main" val="17548116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8964E2F-7921-5246-818C-1D0762C52CF0}" type="datetimeFigureOut">
              <a:rPr lang="en-US" smtClean="0"/>
              <a:t>5/23/22</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F1AD8A3-02A0-E34F-842E-2FF3AA8E1842}" type="slidenum">
              <a:rPr lang="en-US" smtClean="0"/>
              <a:t>‹#›</a:t>
            </a:fld>
            <a:endParaRPr lang="en-US"/>
          </a:p>
        </p:txBody>
      </p:sp>
    </p:spTree>
    <p:extLst>
      <p:ext uri="{BB962C8B-B14F-4D97-AF65-F5344CB8AC3E}">
        <p14:creationId xmlns:p14="http://schemas.microsoft.com/office/powerpoint/2010/main" val="1980085603"/>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989CD4-F8B8-2DC4-D0D8-F996CAF328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82946D1-B83C-C4C6-83F1-417FCAD67F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B1EC41-6DF2-A1F9-92DA-F21C7213A0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3CEDEE-2643-4F25-A45B-12F180659960}" type="datetimeFigureOut">
              <a:rPr lang="en-US" smtClean="0"/>
              <a:t>5/23/22</a:t>
            </a:fld>
            <a:endParaRPr lang="en-US"/>
          </a:p>
        </p:txBody>
      </p:sp>
      <p:sp>
        <p:nvSpPr>
          <p:cNvPr id="5" name="Footer Placeholder 4">
            <a:extLst>
              <a:ext uri="{FF2B5EF4-FFF2-40B4-BE49-F238E27FC236}">
                <a16:creationId xmlns:a16="http://schemas.microsoft.com/office/drawing/2014/main" id="{B58894DB-928B-492B-3052-49A2D6714C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711F1CF-87CB-9866-B8A5-1DBDA66CEB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112703-02A1-4D85-A50F-610B7655BE20}" type="slidenum">
              <a:rPr lang="en-US" smtClean="0"/>
              <a:t>‹#›</a:t>
            </a:fld>
            <a:endParaRPr lang="en-US"/>
          </a:p>
        </p:txBody>
      </p:sp>
    </p:spTree>
    <p:extLst>
      <p:ext uri="{BB962C8B-B14F-4D97-AF65-F5344CB8AC3E}">
        <p14:creationId xmlns:p14="http://schemas.microsoft.com/office/powerpoint/2010/main" val="13209548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publicdomainpictures.net/view-image.php?image=380701&amp;picture=any-questions" TargetMode="External"/><Relationship Id="rId7" Type="http://schemas.openxmlformats.org/officeDocument/2006/relationships/hyperlink" Target="https://learn.bybit.com/investing/what-is-bitcoin-dominance/" TargetMode="External"/><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hyperlink" Target="https://www.one37pm.com/nft/what-is-fully-diluted-market-cap-in-crypto#:~:text=A%20fully%20diluted%20m" TargetMode="External"/><Relationship Id="rId5" Type="http://schemas.openxmlformats.org/officeDocument/2006/relationships/hyperlink" Target="https://coinmarketcap.com/" TargetMode="External"/><Relationship Id="rId4" Type="http://schemas.openxmlformats.org/officeDocument/2006/relationships/hyperlink" Target="https://www.gwi.com/connecting-the-dots/future-of-cryptocurrency"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27CF008-4B18-436D-B2D5-C1346C124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CE22DAD8-5F67-4B73-ADA9-06EF381F7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5"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pic>
        <p:nvPicPr>
          <p:cNvPr id="1026" name="Picture 2">
            <a:extLst>
              <a:ext uri="{FF2B5EF4-FFF2-40B4-BE49-F238E27FC236}">
                <a16:creationId xmlns:a16="http://schemas.microsoft.com/office/drawing/2014/main" id="{091B2406-3767-3042-BFE3-07C0F166AE2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5458" y="1875515"/>
            <a:ext cx="9150807" cy="2081809"/>
          </a:xfrm>
          <a:prstGeom prst="rect">
            <a:avLst/>
          </a:prstGeom>
          <a:noFill/>
          <a:effectLst/>
          <a:extLst>
            <a:ext uri="{909E8E84-426E-40DD-AFC4-6F175D3DCCD1}">
              <a14:hiddenFill xmlns:a14="http://schemas.microsoft.com/office/drawing/2010/main">
                <a:solidFill>
                  <a:srgbClr val="FFFFFF"/>
                </a:solidFill>
              </a14:hiddenFill>
            </a:ext>
          </a:extLst>
        </p:spPr>
      </p:pic>
      <p:sp>
        <p:nvSpPr>
          <p:cNvPr id="77" name="Freeform: Shape 76">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B621FD73-4114-F54C-930B-07A946BCF2D5}"/>
              </a:ext>
            </a:extLst>
          </p:cNvPr>
          <p:cNvSpPr>
            <a:spLocks noGrp="1"/>
          </p:cNvSpPr>
          <p:nvPr>
            <p:ph type="subTitle" idx="1"/>
          </p:nvPr>
        </p:nvSpPr>
        <p:spPr>
          <a:xfrm>
            <a:off x="852498" y="4578878"/>
            <a:ext cx="11339197" cy="2243072"/>
          </a:xfrm>
        </p:spPr>
        <p:txBody>
          <a:bodyPr>
            <a:normAutofit fontScale="55000" lnSpcReduction="20000"/>
          </a:bodyPr>
          <a:lstStyle/>
          <a:p>
            <a:pPr>
              <a:lnSpc>
                <a:spcPct val="90000"/>
              </a:lnSpc>
            </a:pPr>
            <a:r>
              <a:rPr lang="en-US" sz="9600" b="1" dirty="0">
                <a:solidFill>
                  <a:schemeClr val="tx2">
                    <a:lumMod val="40000"/>
                    <a:lumOff val="60000"/>
                  </a:schemeClr>
                </a:solidFill>
              </a:rPr>
              <a:t>		</a:t>
            </a:r>
            <a:r>
              <a:rPr lang="en-US" sz="5100" b="1" dirty="0">
                <a:solidFill>
                  <a:schemeClr val="bg1"/>
                </a:solidFill>
              </a:rPr>
              <a:t>CLASS PROJECT : ANALYSIS OF CRYPTOCURRENCY</a:t>
            </a:r>
          </a:p>
          <a:p>
            <a:pPr>
              <a:lnSpc>
                <a:spcPct val="90000"/>
              </a:lnSpc>
            </a:pPr>
            <a:r>
              <a:rPr lang="en-US" sz="9600" dirty="0">
                <a:solidFill>
                  <a:schemeClr val="bg1"/>
                </a:solidFill>
              </a:rPr>
              <a:t>			</a:t>
            </a:r>
            <a:r>
              <a:rPr lang="en-US" sz="2900" b="1" dirty="0">
                <a:solidFill>
                  <a:schemeClr val="bg1"/>
                </a:solidFill>
              </a:rPr>
              <a:t>	</a:t>
            </a:r>
            <a:r>
              <a:rPr lang="en-US" sz="4400" b="1" dirty="0">
                <a:solidFill>
                  <a:schemeClr val="bg1"/>
                </a:solidFill>
              </a:rPr>
              <a:t>ALY6030: Data warehousing &amp; </a:t>
            </a:r>
            <a:r>
              <a:rPr lang="en-US" sz="4400" b="1" dirty="0" err="1">
                <a:solidFill>
                  <a:schemeClr val="bg1"/>
                </a:solidFill>
              </a:rPr>
              <a:t>sql</a:t>
            </a:r>
            <a:endParaRPr lang="en-US" sz="4800" dirty="0">
              <a:solidFill>
                <a:schemeClr val="bg1"/>
              </a:solidFill>
            </a:endParaRPr>
          </a:p>
          <a:p>
            <a:pPr>
              <a:lnSpc>
                <a:spcPct val="90000"/>
              </a:lnSpc>
            </a:pPr>
            <a:r>
              <a:rPr lang="en-US" sz="4800" dirty="0">
                <a:solidFill>
                  <a:schemeClr val="bg1"/>
                </a:solidFill>
              </a:rPr>
              <a:t>								   </a:t>
            </a:r>
            <a:r>
              <a:rPr lang="en-US" sz="3700" b="1" dirty="0">
                <a:solidFill>
                  <a:schemeClr val="bg1"/>
                </a:solidFill>
              </a:rPr>
              <a:t>May 17</a:t>
            </a:r>
            <a:r>
              <a:rPr lang="en-US" sz="3700" b="1" baseline="30000" dirty="0">
                <a:solidFill>
                  <a:schemeClr val="bg1"/>
                </a:solidFill>
              </a:rPr>
              <a:t>th</a:t>
            </a:r>
            <a:r>
              <a:rPr lang="en-US" sz="3700" b="1" dirty="0">
                <a:solidFill>
                  <a:schemeClr val="bg1"/>
                </a:solidFill>
              </a:rPr>
              <a:t>, 2022 </a:t>
            </a:r>
          </a:p>
          <a:p>
            <a:pPr>
              <a:lnSpc>
                <a:spcPct val="90000"/>
              </a:lnSpc>
            </a:pPr>
            <a:r>
              <a:rPr lang="en-US" sz="3700" b="1" dirty="0">
                <a:solidFill>
                  <a:schemeClr val="tx2">
                    <a:lumMod val="40000"/>
                    <a:lumOff val="60000"/>
                  </a:schemeClr>
                </a:solidFill>
              </a:rPr>
              <a:t>	</a:t>
            </a:r>
            <a:r>
              <a:rPr lang="en-US" dirty="0"/>
              <a:t> submitted TO : Dr. Hema Seshadri</a:t>
            </a:r>
            <a:r>
              <a:rPr lang="en-US" sz="3700" b="1" dirty="0">
                <a:solidFill>
                  <a:schemeClr val="tx2">
                    <a:lumMod val="40000"/>
                    <a:lumOff val="60000"/>
                  </a:schemeClr>
                </a:solidFill>
              </a:rPr>
              <a:t>	        							</a:t>
            </a:r>
            <a:r>
              <a:rPr lang="en-US" dirty="0"/>
              <a:t>BY David Joseph Johnson </a:t>
            </a:r>
          </a:p>
          <a:p>
            <a:pPr>
              <a:lnSpc>
                <a:spcPct val="90000"/>
              </a:lnSpc>
            </a:pPr>
            <a:endParaRPr lang="en-US" sz="3200" dirty="0">
              <a:solidFill>
                <a:schemeClr val="tx2">
                  <a:lumMod val="40000"/>
                  <a:lumOff val="60000"/>
                </a:schemeClr>
              </a:solidFill>
            </a:endParaRPr>
          </a:p>
          <a:p>
            <a:pPr>
              <a:lnSpc>
                <a:spcPct val="90000"/>
              </a:lnSpc>
            </a:pPr>
            <a:endParaRPr lang="en-US" sz="500" dirty="0">
              <a:solidFill>
                <a:schemeClr val="tx2">
                  <a:lumMod val="40000"/>
                  <a:lumOff val="60000"/>
                </a:schemeClr>
              </a:solidFill>
            </a:endParaRPr>
          </a:p>
        </p:txBody>
      </p:sp>
    </p:spTree>
    <p:extLst>
      <p:ext uri="{BB962C8B-B14F-4D97-AF65-F5344CB8AC3E}">
        <p14:creationId xmlns:p14="http://schemas.microsoft.com/office/powerpoint/2010/main" val="4236155763"/>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3B48A-EB9B-E14A-A561-7FE5F734CEC6}"/>
              </a:ext>
            </a:extLst>
          </p:cNvPr>
          <p:cNvSpPr>
            <a:spLocks noGrp="1"/>
          </p:cNvSpPr>
          <p:nvPr>
            <p:ph type="title"/>
          </p:nvPr>
        </p:nvSpPr>
        <p:spPr/>
        <p:txBody>
          <a:bodyPr/>
          <a:lstStyle/>
          <a:p>
            <a:r>
              <a:rPr lang="en-US"/>
              <a:t>DATASET OVERVIEW</a:t>
            </a:r>
            <a:r>
              <a:rPr lang="en-US" sz="1800"/>
              <a:t>(5000 rows and 29 columns)</a:t>
            </a:r>
            <a:endParaRPr lang="en-US"/>
          </a:p>
        </p:txBody>
      </p:sp>
      <p:sp>
        <p:nvSpPr>
          <p:cNvPr id="3" name="Content Placeholder 2">
            <a:extLst>
              <a:ext uri="{FF2B5EF4-FFF2-40B4-BE49-F238E27FC236}">
                <a16:creationId xmlns:a16="http://schemas.microsoft.com/office/drawing/2014/main" id="{FB8FFEDE-DEAA-DB44-8D00-746C51D1489D}"/>
              </a:ext>
            </a:extLst>
          </p:cNvPr>
          <p:cNvSpPr>
            <a:spLocks noGrp="1"/>
          </p:cNvSpPr>
          <p:nvPr>
            <p:ph idx="1"/>
          </p:nvPr>
        </p:nvSpPr>
        <p:spPr>
          <a:xfrm>
            <a:off x="646111" y="1336412"/>
            <a:ext cx="10670688" cy="5068869"/>
          </a:xfrm>
        </p:spPr>
        <p:txBody>
          <a:bodyPr>
            <a:normAutofit/>
          </a:bodyPr>
          <a:lstStyle/>
          <a:p>
            <a:pPr marL="0" indent="0">
              <a:buNone/>
            </a:pPr>
            <a:endParaRPr lang="en-US" sz="2400"/>
          </a:p>
          <a:p>
            <a:pPr fontAlgn="base"/>
            <a:r>
              <a:rPr lang="en-US" b="1" err="1"/>
              <a:t>max_supply</a:t>
            </a:r>
            <a:r>
              <a:rPr lang="en-US" b="1"/>
              <a:t>:</a:t>
            </a:r>
            <a:r>
              <a:rPr lang="en-US"/>
              <a:t> The expected maximum limit of coins ever to be available for this cryptocurrency. </a:t>
            </a:r>
          </a:p>
          <a:p>
            <a:pPr fontAlgn="base"/>
            <a:r>
              <a:rPr lang="en-US" b="1" err="1"/>
              <a:t>circulating_supply</a:t>
            </a:r>
            <a:r>
              <a:rPr lang="en-US" b="1"/>
              <a:t>:</a:t>
            </a:r>
            <a:r>
              <a:rPr lang="en-US"/>
              <a:t> The approximate number of coins circulating for this cryptocurrency. </a:t>
            </a:r>
          </a:p>
          <a:p>
            <a:pPr fontAlgn="base"/>
            <a:r>
              <a:rPr lang="en-US" b="1" err="1"/>
              <a:t>total_supply</a:t>
            </a:r>
            <a:r>
              <a:rPr lang="en-US" b="1"/>
              <a:t>: </a:t>
            </a:r>
            <a:r>
              <a:rPr lang="en-US"/>
              <a:t>The approximate total amount of coins in existence right now (minus any coins that have been verifiably burned) </a:t>
            </a:r>
          </a:p>
          <a:p>
            <a:pPr fontAlgn="base"/>
            <a:r>
              <a:rPr lang="en-US" b="1" err="1"/>
              <a:t>cmc_rank</a:t>
            </a:r>
            <a:r>
              <a:rPr lang="en-US" b="1"/>
              <a:t>:</a:t>
            </a:r>
            <a:r>
              <a:rPr lang="en-US"/>
              <a:t> The cryptocurrency's CoinMarketCap rank by market cap. </a:t>
            </a:r>
          </a:p>
          <a:p>
            <a:pPr fontAlgn="base"/>
            <a:r>
              <a:rPr lang="en-US" b="1"/>
              <a:t>price:</a:t>
            </a:r>
            <a:r>
              <a:rPr lang="en-US"/>
              <a:t> Price in the specified currency for this historical. </a:t>
            </a:r>
          </a:p>
          <a:p>
            <a:pPr fontAlgn="base"/>
            <a:r>
              <a:rPr lang="en-US" b="1"/>
              <a:t>volume_24h:</a:t>
            </a:r>
            <a:r>
              <a:rPr lang="en-US"/>
              <a:t> Rolling 24 hour adjusted volume in the specified currency. </a:t>
            </a:r>
          </a:p>
          <a:p>
            <a:pPr fontAlgn="base"/>
            <a:r>
              <a:rPr lang="en-US" b="1"/>
              <a:t>volume_change_24h:</a:t>
            </a:r>
            <a:r>
              <a:rPr lang="en-US"/>
              <a:t> 24-hour change in the specified currencies volume. </a:t>
            </a:r>
          </a:p>
          <a:p>
            <a:pPr marL="0" indent="0">
              <a:buNone/>
            </a:pPr>
            <a:endParaRPr lang="en-US" sz="2400"/>
          </a:p>
          <a:p>
            <a:endParaRPr lang="en-US" sz="2400"/>
          </a:p>
          <a:p>
            <a:pPr marL="0" indent="0">
              <a:buNone/>
            </a:pPr>
            <a:endParaRPr lang="en-US" sz="2400"/>
          </a:p>
        </p:txBody>
      </p:sp>
    </p:spTree>
    <p:extLst>
      <p:ext uri="{BB962C8B-B14F-4D97-AF65-F5344CB8AC3E}">
        <p14:creationId xmlns:p14="http://schemas.microsoft.com/office/powerpoint/2010/main" val="2059776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3B48A-EB9B-E14A-A561-7FE5F734CEC6}"/>
              </a:ext>
            </a:extLst>
          </p:cNvPr>
          <p:cNvSpPr>
            <a:spLocks noGrp="1"/>
          </p:cNvSpPr>
          <p:nvPr>
            <p:ph type="title"/>
          </p:nvPr>
        </p:nvSpPr>
        <p:spPr/>
        <p:txBody>
          <a:bodyPr/>
          <a:lstStyle/>
          <a:p>
            <a:r>
              <a:rPr lang="en-US"/>
              <a:t>DATASET OVERVIEW</a:t>
            </a:r>
            <a:r>
              <a:rPr lang="en-US" sz="1800"/>
              <a:t>(5000 rows and 29 columns)</a:t>
            </a:r>
            <a:endParaRPr lang="en-US"/>
          </a:p>
        </p:txBody>
      </p:sp>
      <p:sp>
        <p:nvSpPr>
          <p:cNvPr id="3" name="Content Placeholder 2">
            <a:extLst>
              <a:ext uri="{FF2B5EF4-FFF2-40B4-BE49-F238E27FC236}">
                <a16:creationId xmlns:a16="http://schemas.microsoft.com/office/drawing/2014/main" id="{FB8FFEDE-DEAA-DB44-8D00-746C51D1489D}"/>
              </a:ext>
            </a:extLst>
          </p:cNvPr>
          <p:cNvSpPr>
            <a:spLocks noGrp="1"/>
          </p:cNvSpPr>
          <p:nvPr>
            <p:ph idx="1"/>
          </p:nvPr>
        </p:nvSpPr>
        <p:spPr>
          <a:xfrm>
            <a:off x="646111" y="1336412"/>
            <a:ext cx="10670688" cy="5068869"/>
          </a:xfrm>
        </p:spPr>
        <p:txBody>
          <a:bodyPr>
            <a:normAutofit/>
          </a:bodyPr>
          <a:lstStyle/>
          <a:p>
            <a:pPr marL="0" indent="0">
              <a:buNone/>
            </a:pPr>
            <a:endParaRPr lang="en-US" sz="2400"/>
          </a:p>
          <a:p>
            <a:pPr fontAlgn="base"/>
            <a:r>
              <a:rPr lang="en-US" b="1"/>
              <a:t>percent_change_1h:</a:t>
            </a:r>
            <a:r>
              <a:rPr lang="en-US"/>
              <a:t> 1 hour change in the specified currency. </a:t>
            </a:r>
          </a:p>
          <a:p>
            <a:pPr fontAlgn="base"/>
            <a:r>
              <a:rPr lang="en-US" b="1"/>
              <a:t>percent_change_24h:</a:t>
            </a:r>
            <a:r>
              <a:rPr lang="en-US"/>
              <a:t> 24-hour change in the specified currency. </a:t>
            </a:r>
          </a:p>
          <a:p>
            <a:pPr fontAlgn="base"/>
            <a:r>
              <a:rPr lang="en-US" b="1"/>
              <a:t>percent_change_7d:</a:t>
            </a:r>
            <a:r>
              <a:rPr lang="en-US"/>
              <a:t> 7 days change in the specified currency. </a:t>
            </a:r>
          </a:p>
          <a:p>
            <a:pPr fontAlgn="base"/>
            <a:r>
              <a:rPr lang="en-US" b="1"/>
              <a:t>percent_change_30d:</a:t>
            </a:r>
            <a:r>
              <a:rPr lang="en-US"/>
              <a:t> 30 days change in the specified currency. </a:t>
            </a:r>
          </a:p>
          <a:p>
            <a:pPr fontAlgn="base"/>
            <a:r>
              <a:rPr lang="en-US" b="1"/>
              <a:t>percent_change_60d:</a:t>
            </a:r>
            <a:r>
              <a:rPr lang="en-US"/>
              <a:t> 60 days change in the specified currency. </a:t>
            </a:r>
          </a:p>
          <a:p>
            <a:pPr fontAlgn="base"/>
            <a:r>
              <a:rPr lang="en-US" b="1"/>
              <a:t>percent_change_90d:</a:t>
            </a:r>
            <a:r>
              <a:rPr lang="en-US"/>
              <a:t> 90 days change in the specified currency. </a:t>
            </a:r>
          </a:p>
          <a:p>
            <a:pPr fontAlgn="base"/>
            <a:r>
              <a:rPr lang="en-US" b="1" err="1"/>
              <a:t>market_cap</a:t>
            </a:r>
            <a:r>
              <a:rPr lang="en-US" b="1"/>
              <a:t>:</a:t>
            </a:r>
            <a:r>
              <a:rPr lang="en-US"/>
              <a:t> Market cap in the specified currency.</a:t>
            </a:r>
          </a:p>
          <a:p>
            <a:pPr fontAlgn="base"/>
            <a:r>
              <a:rPr lang="en-US" b="1" err="1"/>
              <a:t>market_cap_dominance</a:t>
            </a:r>
            <a:r>
              <a:rPr lang="en-US" b="1"/>
              <a:t>:</a:t>
            </a:r>
            <a:r>
              <a:rPr lang="en-US"/>
              <a:t> Market cap dominance in the specified currency. </a:t>
            </a:r>
          </a:p>
          <a:p>
            <a:pPr fontAlgn="base"/>
            <a:r>
              <a:rPr lang="en-US" b="1" i="1"/>
              <a:t>The ratio between the market capitalization of Bitcoin to the total market cap of the entire cryptocurrency market.</a:t>
            </a:r>
            <a:r>
              <a:rPr lang="en-US"/>
              <a:t> </a:t>
            </a:r>
            <a:r>
              <a:rPr lang="en-US" b="1" i="1"/>
              <a:t>Market cap is used as an indicator of the dominance and popularity of cryptocurrencies.</a:t>
            </a:r>
            <a:r>
              <a:rPr lang="en-US"/>
              <a:t> </a:t>
            </a:r>
          </a:p>
          <a:p>
            <a:pPr marL="0" indent="0" fontAlgn="base">
              <a:buNone/>
            </a:pPr>
            <a:endParaRPr lang="en-US"/>
          </a:p>
          <a:p>
            <a:pPr marL="0" indent="0">
              <a:buNone/>
            </a:pPr>
            <a:endParaRPr lang="en-US" sz="2400"/>
          </a:p>
          <a:p>
            <a:endParaRPr lang="en-US" sz="2400"/>
          </a:p>
          <a:p>
            <a:pPr marL="0" indent="0">
              <a:buNone/>
            </a:pPr>
            <a:endParaRPr lang="en-US" sz="2400"/>
          </a:p>
        </p:txBody>
      </p:sp>
    </p:spTree>
    <p:extLst>
      <p:ext uri="{BB962C8B-B14F-4D97-AF65-F5344CB8AC3E}">
        <p14:creationId xmlns:p14="http://schemas.microsoft.com/office/powerpoint/2010/main" val="1138787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3B48A-EB9B-E14A-A561-7FE5F734CEC6}"/>
              </a:ext>
            </a:extLst>
          </p:cNvPr>
          <p:cNvSpPr>
            <a:spLocks noGrp="1"/>
          </p:cNvSpPr>
          <p:nvPr>
            <p:ph type="title"/>
          </p:nvPr>
        </p:nvSpPr>
        <p:spPr/>
        <p:txBody>
          <a:bodyPr/>
          <a:lstStyle/>
          <a:p>
            <a:r>
              <a:rPr lang="en-US"/>
              <a:t>DATASET OVERVIEW</a:t>
            </a:r>
            <a:r>
              <a:rPr lang="en-US" sz="1800"/>
              <a:t>(5000 rows and 29 columns)</a:t>
            </a:r>
            <a:endParaRPr lang="en-US"/>
          </a:p>
        </p:txBody>
      </p:sp>
      <p:sp>
        <p:nvSpPr>
          <p:cNvPr id="3" name="Content Placeholder 2">
            <a:extLst>
              <a:ext uri="{FF2B5EF4-FFF2-40B4-BE49-F238E27FC236}">
                <a16:creationId xmlns:a16="http://schemas.microsoft.com/office/drawing/2014/main" id="{FB8FFEDE-DEAA-DB44-8D00-746C51D1489D}"/>
              </a:ext>
            </a:extLst>
          </p:cNvPr>
          <p:cNvSpPr>
            <a:spLocks noGrp="1"/>
          </p:cNvSpPr>
          <p:nvPr>
            <p:ph idx="1"/>
          </p:nvPr>
        </p:nvSpPr>
        <p:spPr>
          <a:xfrm>
            <a:off x="646111" y="1336412"/>
            <a:ext cx="10670688" cy="5068869"/>
          </a:xfrm>
        </p:spPr>
        <p:txBody>
          <a:bodyPr>
            <a:normAutofit/>
          </a:bodyPr>
          <a:lstStyle/>
          <a:p>
            <a:pPr marL="0" indent="0">
              <a:buNone/>
            </a:pPr>
            <a:endParaRPr lang="en-US" sz="2400"/>
          </a:p>
          <a:p>
            <a:pPr fontAlgn="base"/>
            <a:r>
              <a:rPr lang="en-US" b="1" err="1"/>
              <a:t>fully_diluted_market_cap</a:t>
            </a:r>
            <a:r>
              <a:rPr lang="en-US" b="1"/>
              <a:t>:</a:t>
            </a:r>
            <a:r>
              <a:rPr lang="en-US"/>
              <a:t> Fully diluted market cap in the specified currency. </a:t>
            </a:r>
          </a:p>
          <a:p>
            <a:pPr fontAlgn="base"/>
            <a:r>
              <a:rPr lang="en-US" b="1" i="1"/>
              <a:t>A fully diluted market cap in crypto is the total value of crypto at today's token price if the total supply of cryptocurrency were in circulation. The fully diluted value market cap may be a good metric for long-term investors, as it allows them to better judge whether a project's value is reasonable.</a:t>
            </a:r>
            <a:r>
              <a:rPr lang="en-US"/>
              <a:t> </a:t>
            </a:r>
          </a:p>
          <a:p>
            <a:pPr fontAlgn="base"/>
            <a:r>
              <a:rPr lang="en-US" b="1"/>
              <a:t>mineable:</a:t>
            </a:r>
            <a:r>
              <a:rPr lang="en-US"/>
              <a:t> can be retrieved by mining </a:t>
            </a:r>
          </a:p>
          <a:p>
            <a:pPr fontAlgn="base"/>
            <a:r>
              <a:rPr lang="en-US" b="1"/>
              <a:t>exchange:</a:t>
            </a:r>
            <a:r>
              <a:rPr lang="en-US"/>
              <a:t> used for trading exchanges </a:t>
            </a:r>
          </a:p>
          <a:p>
            <a:pPr fontAlgn="base"/>
            <a:r>
              <a:rPr lang="en-US" b="1"/>
              <a:t>payments:</a:t>
            </a:r>
            <a:r>
              <a:rPr lang="en-US"/>
              <a:t> used for payments </a:t>
            </a:r>
          </a:p>
          <a:p>
            <a:pPr marL="0" indent="0" fontAlgn="base">
              <a:buNone/>
            </a:pPr>
            <a:endParaRPr lang="en-US"/>
          </a:p>
          <a:p>
            <a:pPr marL="0" indent="0">
              <a:buNone/>
            </a:pPr>
            <a:endParaRPr lang="en-US" sz="2400"/>
          </a:p>
          <a:p>
            <a:endParaRPr lang="en-US" sz="2400"/>
          </a:p>
          <a:p>
            <a:pPr marL="0" indent="0">
              <a:buNone/>
            </a:pPr>
            <a:endParaRPr lang="en-US" sz="2400"/>
          </a:p>
        </p:txBody>
      </p:sp>
    </p:spTree>
    <p:extLst>
      <p:ext uri="{BB962C8B-B14F-4D97-AF65-F5344CB8AC3E}">
        <p14:creationId xmlns:p14="http://schemas.microsoft.com/office/powerpoint/2010/main" val="3493470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3B48A-EB9B-E14A-A561-7FE5F734CEC6}"/>
              </a:ext>
            </a:extLst>
          </p:cNvPr>
          <p:cNvSpPr>
            <a:spLocks noGrp="1"/>
          </p:cNvSpPr>
          <p:nvPr>
            <p:ph type="title"/>
          </p:nvPr>
        </p:nvSpPr>
        <p:spPr>
          <a:xfrm>
            <a:off x="648931" y="629266"/>
            <a:ext cx="4166510" cy="1622321"/>
          </a:xfrm>
        </p:spPr>
        <p:txBody>
          <a:bodyPr>
            <a:normAutofit/>
          </a:bodyPr>
          <a:lstStyle/>
          <a:p>
            <a:r>
              <a:rPr lang="en-US">
                <a:solidFill>
                  <a:srgbClr val="EBEBEB"/>
                </a:solidFill>
              </a:rPr>
              <a:t>EXPLORATORY DATA ANALYSIS</a:t>
            </a:r>
          </a:p>
        </p:txBody>
      </p:sp>
      <p:sp>
        <p:nvSpPr>
          <p:cNvPr id="73"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75" name="Freeform: Shape 74">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5122" name="Picture 2">
            <a:extLst>
              <a:ext uri="{FF2B5EF4-FFF2-40B4-BE49-F238E27FC236}">
                <a16:creationId xmlns:a16="http://schemas.microsoft.com/office/drawing/2014/main" id="{92B78FF9-6120-9B49-B108-2D0ACD125AC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3992" y="1249043"/>
            <a:ext cx="5449889" cy="4359910"/>
          </a:xfrm>
          <a:prstGeom prst="rect">
            <a:avLst/>
          </a:prstGeom>
          <a:noFill/>
          <a:effectLst/>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B8FFEDE-DEAA-DB44-8D00-746C51D1489D}"/>
              </a:ext>
            </a:extLst>
          </p:cNvPr>
          <p:cNvSpPr>
            <a:spLocks noGrp="1"/>
          </p:cNvSpPr>
          <p:nvPr>
            <p:ph idx="1"/>
          </p:nvPr>
        </p:nvSpPr>
        <p:spPr>
          <a:xfrm>
            <a:off x="648931" y="2438400"/>
            <a:ext cx="4166509" cy="3785419"/>
          </a:xfrm>
        </p:spPr>
        <p:txBody>
          <a:bodyPr vert="horz" lIns="91440" tIns="45720" rIns="91440" bIns="45720" rtlCol="0" anchor="t">
            <a:normAutofit/>
          </a:bodyPr>
          <a:lstStyle/>
          <a:p>
            <a:pPr marL="0" indent="0">
              <a:buNone/>
            </a:pPr>
            <a:endParaRPr lang="en-US">
              <a:solidFill>
                <a:srgbClr val="EBEBEB"/>
              </a:solidFill>
            </a:endParaRPr>
          </a:p>
          <a:p>
            <a:pPr fontAlgn="base"/>
            <a:r>
              <a:rPr lang="en-US" b="1" i="1">
                <a:solidFill>
                  <a:srgbClr val="EBEBEB"/>
                </a:solidFill>
              </a:rPr>
              <a:t>Count of Cryptocurrencies added Yearly</a:t>
            </a:r>
            <a:r>
              <a:rPr lang="en-US">
                <a:solidFill>
                  <a:srgbClr val="EBEBEB"/>
                </a:solidFill>
              </a:rPr>
              <a:t> </a:t>
            </a:r>
          </a:p>
          <a:p>
            <a:pPr lvl="1" fontAlgn="base"/>
            <a:r>
              <a:rPr lang="en-US" sz="1400">
                <a:solidFill>
                  <a:schemeClr val="bg1"/>
                </a:solidFill>
              </a:rPr>
              <a:t>The year </a:t>
            </a:r>
            <a:r>
              <a:rPr lang="en-US" sz="1400" b="1">
                <a:solidFill>
                  <a:schemeClr val="bg1"/>
                </a:solidFill>
              </a:rPr>
              <a:t>2021 </a:t>
            </a:r>
            <a:r>
              <a:rPr lang="en-US" sz="1400">
                <a:solidFill>
                  <a:schemeClr val="bg1"/>
                </a:solidFill>
              </a:rPr>
              <a:t>had the highest addition of </a:t>
            </a:r>
            <a:r>
              <a:rPr lang="en-US" sz="1400" b="1">
                <a:solidFill>
                  <a:schemeClr val="bg1"/>
                </a:solidFill>
              </a:rPr>
              <a:t>1982 </a:t>
            </a:r>
            <a:r>
              <a:rPr lang="en-US" sz="1400">
                <a:solidFill>
                  <a:schemeClr val="bg1"/>
                </a:solidFill>
              </a:rPr>
              <a:t>Cryptocurrencies. </a:t>
            </a:r>
          </a:p>
          <a:p>
            <a:pPr lvl="1" fontAlgn="base"/>
            <a:r>
              <a:rPr lang="en-US" sz="1400" b="1">
                <a:solidFill>
                  <a:schemeClr val="bg1"/>
                </a:solidFill>
              </a:rPr>
              <a:t>759 </a:t>
            </a:r>
            <a:r>
              <a:rPr lang="en-US" sz="1400">
                <a:solidFill>
                  <a:schemeClr val="bg1"/>
                </a:solidFill>
              </a:rPr>
              <a:t>new currencies have already been added this year (in a span of 5 months</a:t>
            </a:r>
            <a:endParaRPr lang="en-US">
              <a:solidFill>
                <a:schemeClr val="bg1"/>
              </a:solidFill>
            </a:endParaRPr>
          </a:p>
          <a:p>
            <a:pPr lvl="1" fontAlgn="base"/>
            <a:endParaRPr lang="en-US">
              <a:solidFill>
                <a:srgbClr val="EBEBEB"/>
              </a:solidFill>
            </a:endParaRPr>
          </a:p>
          <a:p>
            <a:pPr marL="0" indent="0">
              <a:buNone/>
            </a:pPr>
            <a:endParaRPr lang="en-US">
              <a:solidFill>
                <a:srgbClr val="EBEBEB"/>
              </a:solidFill>
            </a:endParaRPr>
          </a:p>
          <a:p>
            <a:endParaRPr lang="en-US">
              <a:solidFill>
                <a:srgbClr val="EBEBEB"/>
              </a:solidFill>
            </a:endParaRPr>
          </a:p>
          <a:p>
            <a:pPr marL="0" indent="0">
              <a:buNone/>
            </a:pPr>
            <a:endParaRPr lang="en-US">
              <a:solidFill>
                <a:srgbClr val="EBEBEB"/>
              </a:solidFill>
            </a:endParaRPr>
          </a:p>
        </p:txBody>
      </p:sp>
    </p:spTree>
    <p:extLst>
      <p:ext uri="{BB962C8B-B14F-4D97-AF65-F5344CB8AC3E}">
        <p14:creationId xmlns:p14="http://schemas.microsoft.com/office/powerpoint/2010/main" val="103662943"/>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3B48A-EB9B-E14A-A561-7FE5F734CEC6}"/>
              </a:ext>
            </a:extLst>
          </p:cNvPr>
          <p:cNvSpPr>
            <a:spLocks noGrp="1"/>
          </p:cNvSpPr>
          <p:nvPr>
            <p:ph type="title"/>
          </p:nvPr>
        </p:nvSpPr>
        <p:spPr>
          <a:xfrm>
            <a:off x="648931" y="629266"/>
            <a:ext cx="4166510" cy="1622321"/>
          </a:xfrm>
        </p:spPr>
        <p:txBody>
          <a:bodyPr>
            <a:normAutofit/>
          </a:bodyPr>
          <a:lstStyle/>
          <a:p>
            <a:r>
              <a:rPr lang="en-US">
                <a:solidFill>
                  <a:srgbClr val="EBEBEB"/>
                </a:solidFill>
              </a:rPr>
              <a:t>EXPLORATORY DATA ANALYSIS</a:t>
            </a:r>
          </a:p>
        </p:txBody>
      </p:sp>
      <p:sp>
        <p:nvSpPr>
          <p:cNvPr id="78"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79" name="Freeform: Shape 78">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7170" name="Picture 2" descr="Chart, histogram&#10;&#10;Description automatically generated">
            <a:extLst>
              <a:ext uri="{FF2B5EF4-FFF2-40B4-BE49-F238E27FC236}">
                <a16:creationId xmlns:a16="http://schemas.microsoft.com/office/drawing/2014/main" id="{845D2FE1-7656-CF49-93DD-6258B3AD66C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3992" y="1249043"/>
            <a:ext cx="5449889" cy="4359910"/>
          </a:xfrm>
          <a:prstGeom prst="rect">
            <a:avLst/>
          </a:prstGeom>
          <a:noFill/>
          <a:effectLst/>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B8FFEDE-DEAA-DB44-8D00-746C51D1489D}"/>
              </a:ext>
            </a:extLst>
          </p:cNvPr>
          <p:cNvSpPr>
            <a:spLocks noGrp="1"/>
          </p:cNvSpPr>
          <p:nvPr>
            <p:ph idx="1"/>
          </p:nvPr>
        </p:nvSpPr>
        <p:spPr>
          <a:xfrm>
            <a:off x="648931" y="2438400"/>
            <a:ext cx="4166509" cy="3785419"/>
          </a:xfrm>
        </p:spPr>
        <p:txBody>
          <a:bodyPr>
            <a:normAutofit/>
          </a:bodyPr>
          <a:lstStyle/>
          <a:p>
            <a:pPr marL="0" indent="0">
              <a:buNone/>
            </a:pPr>
            <a:endParaRPr lang="en-US">
              <a:solidFill>
                <a:srgbClr val="EBEBEB"/>
              </a:solidFill>
            </a:endParaRPr>
          </a:p>
          <a:p>
            <a:pPr fontAlgn="base"/>
            <a:r>
              <a:rPr lang="en-US" b="1" i="1">
                <a:solidFill>
                  <a:srgbClr val="EBEBEB"/>
                </a:solidFill>
              </a:rPr>
              <a:t>Top 10 Most Valued Cryptocurrencies </a:t>
            </a:r>
            <a:r>
              <a:rPr lang="en-US">
                <a:solidFill>
                  <a:srgbClr val="EBEBEB"/>
                </a:solidFill>
              </a:rPr>
              <a:t> </a:t>
            </a:r>
          </a:p>
          <a:p>
            <a:pPr lvl="1" fontAlgn="base"/>
            <a:r>
              <a:rPr lang="en-US" b="1">
                <a:solidFill>
                  <a:srgbClr val="EBEBEB"/>
                </a:solidFill>
              </a:rPr>
              <a:t> B</a:t>
            </a:r>
            <a:r>
              <a:rPr lang="en-US" b="1">
                <a:solidFill>
                  <a:schemeClr val="bg1"/>
                </a:solidFill>
              </a:rPr>
              <a:t>lock Stream Mining Notes (BMN)</a:t>
            </a:r>
            <a:r>
              <a:rPr lang="en-US">
                <a:solidFill>
                  <a:schemeClr val="bg1"/>
                </a:solidFill>
              </a:rPr>
              <a:t> is the most valued at</a:t>
            </a:r>
            <a:r>
              <a:rPr lang="en-US" b="1">
                <a:solidFill>
                  <a:schemeClr val="bg1"/>
                </a:solidFill>
              </a:rPr>
              <a:t> $306,897.5 followed by</a:t>
            </a:r>
            <a:r>
              <a:rPr lang="en-US" b="1" i="1">
                <a:solidFill>
                  <a:schemeClr val="bg1"/>
                </a:solidFill>
              </a:rPr>
              <a:t> </a:t>
            </a:r>
            <a:r>
              <a:rPr lang="en-US" b="1">
                <a:solidFill>
                  <a:schemeClr val="bg1"/>
                </a:solidFill>
              </a:rPr>
              <a:t>Punk Vault (NFTX) at $104,476.5</a:t>
            </a:r>
            <a:r>
              <a:rPr lang="en-US">
                <a:solidFill>
                  <a:schemeClr val="bg1"/>
                </a:solidFill>
              </a:rPr>
              <a:t> </a:t>
            </a:r>
          </a:p>
          <a:p>
            <a:pPr marL="0" indent="0">
              <a:buNone/>
            </a:pPr>
            <a:endParaRPr lang="en-US">
              <a:solidFill>
                <a:srgbClr val="EBEBEB"/>
              </a:solidFill>
            </a:endParaRPr>
          </a:p>
          <a:p>
            <a:endParaRPr lang="en-US">
              <a:solidFill>
                <a:srgbClr val="EBEBEB"/>
              </a:solidFill>
            </a:endParaRPr>
          </a:p>
          <a:p>
            <a:pPr marL="0" indent="0">
              <a:buNone/>
            </a:pPr>
            <a:endParaRPr lang="en-US">
              <a:solidFill>
                <a:srgbClr val="EBEBEB"/>
              </a:solidFill>
            </a:endParaRPr>
          </a:p>
        </p:txBody>
      </p:sp>
    </p:spTree>
    <p:extLst>
      <p:ext uri="{BB962C8B-B14F-4D97-AF65-F5344CB8AC3E}">
        <p14:creationId xmlns:p14="http://schemas.microsoft.com/office/powerpoint/2010/main" val="1411553347"/>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3B48A-EB9B-E14A-A561-7FE5F734CEC6}"/>
              </a:ext>
            </a:extLst>
          </p:cNvPr>
          <p:cNvSpPr>
            <a:spLocks noGrp="1"/>
          </p:cNvSpPr>
          <p:nvPr>
            <p:ph type="title"/>
          </p:nvPr>
        </p:nvSpPr>
        <p:spPr>
          <a:xfrm>
            <a:off x="648931" y="629266"/>
            <a:ext cx="4166510" cy="1622321"/>
          </a:xfrm>
        </p:spPr>
        <p:txBody>
          <a:bodyPr>
            <a:normAutofit/>
          </a:bodyPr>
          <a:lstStyle/>
          <a:p>
            <a:r>
              <a:rPr lang="en-US">
                <a:solidFill>
                  <a:srgbClr val="EBEBEB"/>
                </a:solidFill>
              </a:rPr>
              <a:t>EXPLORATORY DATA ANALYSIS</a:t>
            </a:r>
          </a:p>
        </p:txBody>
      </p:sp>
      <p:sp>
        <p:nvSpPr>
          <p:cNvPr id="137"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39" name="Freeform: Shape 138">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9218" name="Picture 2" descr="Chart, bar chart&#10;&#10;Description automatically generated">
            <a:extLst>
              <a:ext uri="{FF2B5EF4-FFF2-40B4-BE49-F238E27FC236}">
                <a16:creationId xmlns:a16="http://schemas.microsoft.com/office/drawing/2014/main" id="{DF5B245C-4BE3-EE45-89CC-A42E2B9D52D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3992" y="1249043"/>
            <a:ext cx="5449889" cy="4359910"/>
          </a:xfrm>
          <a:prstGeom prst="rect">
            <a:avLst/>
          </a:prstGeom>
          <a:noFill/>
          <a:effectLst/>
          <a:extLst>
            <a:ext uri="{909E8E84-426E-40DD-AFC4-6F175D3DCCD1}">
              <a14:hiddenFill xmlns:a14="http://schemas.microsoft.com/office/drawing/2010/main">
                <a:solidFill>
                  <a:srgbClr val="FFFFFF"/>
                </a:solidFill>
              </a14:hiddenFill>
            </a:ext>
          </a:extLst>
        </p:spPr>
      </p:pic>
      <p:sp>
        <p:nvSpPr>
          <p:cNvPr id="141" name="Rectangle 140">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B8FFEDE-DEAA-DB44-8D00-746C51D1489D}"/>
              </a:ext>
            </a:extLst>
          </p:cNvPr>
          <p:cNvSpPr>
            <a:spLocks noGrp="1"/>
          </p:cNvSpPr>
          <p:nvPr>
            <p:ph idx="1"/>
          </p:nvPr>
        </p:nvSpPr>
        <p:spPr>
          <a:xfrm>
            <a:off x="648931" y="2438400"/>
            <a:ext cx="4166509" cy="3785419"/>
          </a:xfrm>
        </p:spPr>
        <p:txBody>
          <a:bodyPr>
            <a:normAutofit/>
          </a:bodyPr>
          <a:lstStyle/>
          <a:p>
            <a:pPr marL="0" indent="0">
              <a:buNone/>
            </a:pPr>
            <a:endParaRPr lang="en-US">
              <a:solidFill>
                <a:srgbClr val="EBEBEB"/>
              </a:solidFill>
            </a:endParaRPr>
          </a:p>
          <a:p>
            <a:pPr fontAlgn="base"/>
            <a:r>
              <a:rPr lang="en-US" b="1" i="1">
                <a:solidFill>
                  <a:srgbClr val="EBEBEB"/>
                </a:solidFill>
              </a:rPr>
              <a:t>Top 10 Most Valued Cryptocurrencies </a:t>
            </a:r>
            <a:r>
              <a:rPr lang="en-US">
                <a:solidFill>
                  <a:srgbClr val="EBEBEB"/>
                </a:solidFill>
              </a:rPr>
              <a:t> </a:t>
            </a:r>
          </a:p>
          <a:p>
            <a:pPr lvl="1" fontAlgn="base"/>
            <a:r>
              <a:rPr lang="en-US" b="1">
                <a:solidFill>
                  <a:schemeClr val="bg1"/>
                </a:solidFill>
              </a:rPr>
              <a:t>Equal number (388) of Cryptocurrencies are categorized as MINEABLE and PAYMENTS</a:t>
            </a:r>
            <a:r>
              <a:rPr lang="en-US">
                <a:solidFill>
                  <a:schemeClr val="bg1"/>
                </a:solidFill>
              </a:rPr>
              <a:t> </a:t>
            </a:r>
          </a:p>
          <a:p>
            <a:pPr lvl="1" fontAlgn="base"/>
            <a:r>
              <a:rPr lang="en-US" b="1">
                <a:solidFill>
                  <a:schemeClr val="bg1"/>
                </a:solidFill>
              </a:rPr>
              <a:t>212 Cryptocurrencies are being used for exchanges</a:t>
            </a:r>
            <a:r>
              <a:rPr lang="en-US">
                <a:solidFill>
                  <a:schemeClr val="bg1"/>
                </a:solidFill>
              </a:rPr>
              <a:t> </a:t>
            </a:r>
          </a:p>
          <a:p>
            <a:pPr lvl="1" fontAlgn="base"/>
            <a:endParaRPr lang="en-US">
              <a:solidFill>
                <a:srgbClr val="EBEBEB"/>
              </a:solidFill>
            </a:endParaRPr>
          </a:p>
          <a:p>
            <a:endParaRPr lang="en-US">
              <a:solidFill>
                <a:srgbClr val="EBEBEB"/>
              </a:solidFill>
            </a:endParaRPr>
          </a:p>
          <a:p>
            <a:pPr marL="0" indent="0">
              <a:buNone/>
            </a:pPr>
            <a:endParaRPr lang="en-US">
              <a:solidFill>
                <a:srgbClr val="EBEBEB"/>
              </a:solidFill>
            </a:endParaRPr>
          </a:p>
        </p:txBody>
      </p:sp>
    </p:spTree>
    <p:extLst>
      <p:ext uri="{BB962C8B-B14F-4D97-AF65-F5344CB8AC3E}">
        <p14:creationId xmlns:p14="http://schemas.microsoft.com/office/powerpoint/2010/main" val="3723679224"/>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3B48A-EB9B-E14A-A561-7FE5F734CEC6}"/>
              </a:ext>
            </a:extLst>
          </p:cNvPr>
          <p:cNvSpPr>
            <a:spLocks noGrp="1"/>
          </p:cNvSpPr>
          <p:nvPr>
            <p:ph type="title"/>
          </p:nvPr>
        </p:nvSpPr>
        <p:spPr>
          <a:xfrm>
            <a:off x="648931" y="629266"/>
            <a:ext cx="4166510" cy="1622321"/>
          </a:xfrm>
        </p:spPr>
        <p:txBody>
          <a:bodyPr>
            <a:normAutofit/>
          </a:bodyPr>
          <a:lstStyle/>
          <a:p>
            <a:r>
              <a:rPr lang="en-US">
                <a:solidFill>
                  <a:srgbClr val="EBEBEB"/>
                </a:solidFill>
              </a:rPr>
              <a:t>EXPLORATORY DATA ANALYSIS</a:t>
            </a:r>
          </a:p>
        </p:txBody>
      </p:sp>
      <p:sp>
        <p:nvSpPr>
          <p:cNvPr id="77"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79" name="Freeform: Shape 78">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11266" name="Picture 2">
            <a:extLst>
              <a:ext uri="{FF2B5EF4-FFF2-40B4-BE49-F238E27FC236}">
                <a16:creationId xmlns:a16="http://schemas.microsoft.com/office/drawing/2014/main" id="{6B9DAE1E-CAC7-8F4D-94A7-1F3EEC3DB5E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25769" y="1298739"/>
            <a:ext cx="6218472" cy="4974776"/>
          </a:xfrm>
          <a:prstGeom prst="rect">
            <a:avLst/>
          </a:prstGeom>
          <a:noFill/>
          <a:effectLst/>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B8FFEDE-DEAA-DB44-8D00-746C51D1489D}"/>
              </a:ext>
            </a:extLst>
          </p:cNvPr>
          <p:cNvSpPr>
            <a:spLocks noGrp="1"/>
          </p:cNvSpPr>
          <p:nvPr>
            <p:ph idx="1"/>
          </p:nvPr>
        </p:nvSpPr>
        <p:spPr>
          <a:xfrm>
            <a:off x="648931" y="2438400"/>
            <a:ext cx="4166509" cy="3785419"/>
          </a:xfrm>
        </p:spPr>
        <p:txBody>
          <a:bodyPr>
            <a:normAutofit/>
          </a:bodyPr>
          <a:lstStyle/>
          <a:p>
            <a:pPr marL="0" indent="0">
              <a:lnSpc>
                <a:spcPct val="90000"/>
              </a:lnSpc>
              <a:buNone/>
            </a:pPr>
            <a:endParaRPr lang="en-US" sz="1300">
              <a:solidFill>
                <a:srgbClr val="EBEBEB"/>
              </a:solidFill>
            </a:endParaRPr>
          </a:p>
          <a:p>
            <a:pPr fontAlgn="base">
              <a:lnSpc>
                <a:spcPct val="90000"/>
              </a:lnSpc>
            </a:pPr>
            <a:r>
              <a:rPr lang="en-US" sz="1300" b="1" i="1">
                <a:solidFill>
                  <a:srgbClr val="EBEBEB"/>
                </a:solidFill>
              </a:rPr>
              <a:t>Scatterplot of Price Vs Total Supply of currencies in Lower Price Range</a:t>
            </a:r>
            <a:r>
              <a:rPr lang="en-US" sz="1300">
                <a:solidFill>
                  <a:srgbClr val="EBEBEB"/>
                </a:solidFill>
              </a:rPr>
              <a:t> </a:t>
            </a:r>
          </a:p>
          <a:p>
            <a:pPr lvl="1" fontAlgn="base">
              <a:lnSpc>
                <a:spcPct val="90000"/>
              </a:lnSpc>
            </a:pPr>
            <a:r>
              <a:rPr lang="en-US" sz="1300" b="1">
                <a:solidFill>
                  <a:srgbClr val="EBEBEB"/>
                </a:solidFill>
              </a:rPr>
              <a:t>The plot depicts the denser portion of the Crypto Currencies in the Low Value range</a:t>
            </a:r>
            <a:r>
              <a:rPr lang="en-US" sz="1300">
                <a:solidFill>
                  <a:srgbClr val="EBEBEB"/>
                </a:solidFill>
              </a:rPr>
              <a:t> </a:t>
            </a:r>
          </a:p>
          <a:p>
            <a:pPr lvl="1" fontAlgn="base">
              <a:lnSpc>
                <a:spcPct val="90000"/>
              </a:lnSpc>
            </a:pPr>
            <a:r>
              <a:rPr lang="en-US" sz="1300" b="1">
                <a:solidFill>
                  <a:srgbClr val="EBEBEB"/>
                </a:solidFill>
              </a:rPr>
              <a:t>It is not feasible to depict all the currencies in a single plot considering the immense variation in Price and Supply</a:t>
            </a:r>
            <a:r>
              <a:rPr lang="en-US" sz="1300">
                <a:solidFill>
                  <a:srgbClr val="EBEBEB"/>
                </a:solidFill>
              </a:rPr>
              <a:t> </a:t>
            </a:r>
          </a:p>
          <a:p>
            <a:pPr lvl="1" fontAlgn="base">
              <a:lnSpc>
                <a:spcPct val="90000"/>
              </a:lnSpc>
            </a:pPr>
            <a:r>
              <a:rPr lang="en-US" sz="1300" b="1">
                <a:solidFill>
                  <a:srgbClr val="EBEBEB"/>
                </a:solidFill>
              </a:rPr>
              <a:t>However, it is understood that Cryptocurrencies with Lower Supply have higher Prices and vice versa. The cluster in the Low Price- Low Supply region indicates the presence of other factors in determining the value of a cryptocurrency</a:t>
            </a:r>
            <a:r>
              <a:rPr lang="en-US" sz="1300">
                <a:solidFill>
                  <a:srgbClr val="EBEBEB"/>
                </a:solidFill>
              </a:rPr>
              <a:t> </a:t>
            </a:r>
          </a:p>
          <a:p>
            <a:pPr lvl="1" fontAlgn="base">
              <a:lnSpc>
                <a:spcPct val="90000"/>
              </a:lnSpc>
            </a:pPr>
            <a:endParaRPr lang="en-US" sz="1300">
              <a:solidFill>
                <a:srgbClr val="EBEBEB"/>
              </a:solidFill>
            </a:endParaRPr>
          </a:p>
          <a:p>
            <a:pPr>
              <a:lnSpc>
                <a:spcPct val="90000"/>
              </a:lnSpc>
            </a:pPr>
            <a:endParaRPr lang="en-US" sz="1300">
              <a:solidFill>
                <a:srgbClr val="EBEBEB"/>
              </a:solidFill>
            </a:endParaRPr>
          </a:p>
          <a:p>
            <a:pPr marL="0" indent="0">
              <a:lnSpc>
                <a:spcPct val="90000"/>
              </a:lnSpc>
              <a:buNone/>
            </a:pPr>
            <a:endParaRPr lang="en-US" sz="1300">
              <a:solidFill>
                <a:srgbClr val="EBEBEB"/>
              </a:solidFill>
            </a:endParaRPr>
          </a:p>
        </p:txBody>
      </p:sp>
    </p:spTree>
    <p:extLst>
      <p:ext uri="{BB962C8B-B14F-4D97-AF65-F5344CB8AC3E}">
        <p14:creationId xmlns:p14="http://schemas.microsoft.com/office/powerpoint/2010/main" val="3882982460"/>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3B48A-EB9B-E14A-A561-7FE5F734CEC6}"/>
              </a:ext>
            </a:extLst>
          </p:cNvPr>
          <p:cNvSpPr>
            <a:spLocks noGrp="1"/>
          </p:cNvSpPr>
          <p:nvPr>
            <p:ph type="title"/>
          </p:nvPr>
        </p:nvSpPr>
        <p:spPr>
          <a:xfrm>
            <a:off x="648931" y="629266"/>
            <a:ext cx="4166510" cy="1622321"/>
          </a:xfrm>
        </p:spPr>
        <p:txBody>
          <a:bodyPr>
            <a:normAutofit/>
          </a:bodyPr>
          <a:lstStyle/>
          <a:p>
            <a:r>
              <a:rPr lang="en-US">
                <a:solidFill>
                  <a:srgbClr val="EBEBEB"/>
                </a:solidFill>
              </a:rPr>
              <a:t>EXPLORATORY DATA ANALYSIS</a:t>
            </a:r>
          </a:p>
        </p:txBody>
      </p:sp>
      <p:sp>
        <p:nvSpPr>
          <p:cNvPr id="137"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39" name="Freeform: Shape 138">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13314" name="Picture 2">
            <a:extLst>
              <a:ext uri="{FF2B5EF4-FFF2-40B4-BE49-F238E27FC236}">
                <a16:creationId xmlns:a16="http://schemas.microsoft.com/office/drawing/2014/main" id="{0B3FA8BC-878A-834F-9A27-4BDAB7EDAC6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67562" y="1249042"/>
            <a:ext cx="6594158" cy="5275325"/>
          </a:xfrm>
          <a:prstGeom prst="rect">
            <a:avLst/>
          </a:prstGeom>
          <a:noFill/>
          <a:effectLst/>
          <a:extLst>
            <a:ext uri="{909E8E84-426E-40DD-AFC4-6F175D3DCCD1}">
              <a14:hiddenFill xmlns:a14="http://schemas.microsoft.com/office/drawing/2010/main">
                <a:solidFill>
                  <a:srgbClr val="FFFFFF"/>
                </a:solidFill>
              </a14:hiddenFill>
            </a:ext>
          </a:extLst>
        </p:spPr>
      </p:pic>
      <p:sp>
        <p:nvSpPr>
          <p:cNvPr id="141" name="Rectangle 140">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B8FFEDE-DEAA-DB44-8D00-746C51D1489D}"/>
              </a:ext>
            </a:extLst>
          </p:cNvPr>
          <p:cNvSpPr>
            <a:spLocks noGrp="1"/>
          </p:cNvSpPr>
          <p:nvPr>
            <p:ph idx="1"/>
          </p:nvPr>
        </p:nvSpPr>
        <p:spPr>
          <a:xfrm>
            <a:off x="648931" y="2438400"/>
            <a:ext cx="4166509" cy="3785419"/>
          </a:xfrm>
        </p:spPr>
        <p:txBody>
          <a:bodyPr>
            <a:normAutofit/>
          </a:bodyPr>
          <a:lstStyle/>
          <a:p>
            <a:pPr marL="0" indent="0">
              <a:lnSpc>
                <a:spcPct val="90000"/>
              </a:lnSpc>
              <a:buNone/>
            </a:pPr>
            <a:endParaRPr lang="en-US" sz="1700">
              <a:solidFill>
                <a:srgbClr val="EBEBEB"/>
              </a:solidFill>
            </a:endParaRPr>
          </a:p>
          <a:p>
            <a:pPr fontAlgn="base">
              <a:lnSpc>
                <a:spcPct val="90000"/>
              </a:lnSpc>
            </a:pPr>
            <a:r>
              <a:rPr lang="en-US" sz="1700" b="1" i="1">
                <a:solidFill>
                  <a:srgbClr val="EBEBEB"/>
                </a:solidFill>
              </a:rPr>
              <a:t>Jitter plot of Total Supply Vs Mineable</a:t>
            </a:r>
          </a:p>
          <a:p>
            <a:pPr lvl="1" fontAlgn="base">
              <a:lnSpc>
                <a:spcPct val="90000"/>
              </a:lnSpc>
            </a:pPr>
            <a:r>
              <a:rPr lang="en-US" sz="1700" b="1">
                <a:solidFill>
                  <a:srgbClr val="EBEBEB"/>
                </a:solidFill>
              </a:rPr>
              <a:t>The Total Supply of Mineable Plot is less dense than the non-Mineable</a:t>
            </a:r>
            <a:r>
              <a:rPr lang="en-US" sz="1700">
                <a:solidFill>
                  <a:srgbClr val="EBEBEB"/>
                </a:solidFill>
              </a:rPr>
              <a:t> </a:t>
            </a:r>
          </a:p>
          <a:p>
            <a:pPr lvl="1" fontAlgn="base">
              <a:lnSpc>
                <a:spcPct val="90000"/>
              </a:lnSpc>
            </a:pPr>
            <a:r>
              <a:rPr lang="en-US" sz="1700" b="1">
                <a:solidFill>
                  <a:srgbClr val="EBEBEB"/>
                </a:solidFill>
              </a:rPr>
              <a:t>This shows the extent of growth for Mineable currencies</a:t>
            </a:r>
            <a:r>
              <a:rPr lang="en-US" sz="1700">
                <a:solidFill>
                  <a:srgbClr val="EBEBEB"/>
                </a:solidFill>
              </a:rPr>
              <a:t> </a:t>
            </a:r>
          </a:p>
          <a:p>
            <a:pPr lvl="1" fontAlgn="base">
              <a:lnSpc>
                <a:spcPct val="90000"/>
              </a:lnSpc>
            </a:pPr>
            <a:r>
              <a:rPr lang="en-US" sz="1700" b="1">
                <a:solidFill>
                  <a:srgbClr val="EBEBEB"/>
                </a:solidFill>
              </a:rPr>
              <a:t>The non-mineable on the other hand has very high supply, indicating high volume of cryptocurrency already in circulation.</a:t>
            </a:r>
            <a:r>
              <a:rPr lang="en-US" sz="1700">
                <a:solidFill>
                  <a:srgbClr val="EBEBEB"/>
                </a:solidFill>
              </a:rPr>
              <a:t> </a:t>
            </a:r>
          </a:p>
          <a:p>
            <a:pPr lvl="1" fontAlgn="base">
              <a:lnSpc>
                <a:spcPct val="90000"/>
              </a:lnSpc>
            </a:pPr>
            <a:endParaRPr lang="en-US" sz="1700">
              <a:solidFill>
                <a:srgbClr val="EBEBEB"/>
              </a:solidFill>
            </a:endParaRPr>
          </a:p>
          <a:p>
            <a:pPr>
              <a:lnSpc>
                <a:spcPct val="90000"/>
              </a:lnSpc>
            </a:pPr>
            <a:endParaRPr lang="en-US" sz="1700">
              <a:solidFill>
                <a:srgbClr val="EBEBEB"/>
              </a:solidFill>
            </a:endParaRPr>
          </a:p>
          <a:p>
            <a:pPr marL="0" indent="0">
              <a:lnSpc>
                <a:spcPct val="90000"/>
              </a:lnSpc>
              <a:buNone/>
            </a:pPr>
            <a:endParaRPr lang="en-US" sz="1700">
              <a:solidFill>
                <a:srgbClr val="EBEBEB"/>
              </a:solidFill>
            </a:endParaRPr>
          </a:p>
        </p:txBody>
      </p:sp>
    </p:spTree>
    <p:extLst>
      <p:ext uri="{BB962C8B-B14F-4D97-AF65-F5344CB8AC3E}">
        <p14:creationId xmlns:p14="http://schemas.microsoft.com/office/powerpoint/2010/main" val="2678041081"/>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3B48A-EB9B-E14A-A561-7FE5F734CEC6}"/>
              </a:ext>
            </a:extLst>
          </p:cNvPr>
          <p:cNvSpPr>
            <a:spLocks noGrp="1"/>
          </p:cNvSpPr>
          <p:nvPr>
            <p:ph type="title"/>
          </p:nvPr>
        </p:nvSpPr>
        <p:spPr>
          <a:xfrm>
            <a:off x="646112" y="452718"/>
            <a:ext cx="4165580" cy="1400530"/>
          </a:xfrm>
        </p:spPr>
        <p:txBody>
          <a:bodyPr>
            <a:normAutofit/>
          </a:bodyPr>
          <a:lstStyle/>
          <a:p>
            <a:r>
              <a:rPr lang="en-US" b="1" i="1"/>
              <a:t>ANOVA</a:t>
            </a:r>
            <a:r>
              <a:rPr lang="en-US"/>
              <a:t> </a:t>
            </a:r>
          </a:p>
        </p:txBody>
      </p:sp>
      <p:sp>
        <p:nvSpPr>
          <p:cNvPr id="15370" name="Freeform: Shape 80">
            <a:extLst>
              <a:ext uri="{FF2B5EF4-FFF2-40B4-BE49-F238E27FC236}">
                <a16:creationId xmlns:a16="http://schemas.microsoft.com/office/drawing/2014/main" id="{DBAF956B-591A-4461-BB3C-79AA176B09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15371" name="Freeform 23">
            <a:extLst>
              <a:ext uri="{FF2B5EF4-FFF2-40B4-BE49-F238E27FC236}">
                <a16:creationId xmlns:a16="http://schemas.microsoft.com/office/drawing/2014/main" id="{E8895FAA-0D03-43F6-9594-A8733552E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15368" name="Picture 8" descr="Graphical user interface, text&#10;&#10;Description automatically generated">
            <a:extLst>
              <a:ext uri="{FF2B5EF4-FFF2-40B4-BE49-F238E27FC236}">
                <a16:creationId xmlns:a16="http://schemas.microsoft.com/office/drawing/2014/main" id="{83A481A8-969F-AB49-8131-A306EE65DB5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4410" y="851938"/>
            <a:ext cx="5449471" cy="2833724"/>
          </a:xfrm>
          <a:prstGeom prst="rect">
            <a:avLst/>
          </a:prstGeom>
          <a:noFill/>
          <a:effectLst/>
          <a:extLst>
            <a:ext uri="{909E8E84-426E-40DD-AFC4-6F175D3DCCD1}">
              <a14:hiddenFill xmlns:a14="http://schemas.microsoft.com/office/drawing/2010/main">
                <a:solidFill>
                  <a:srgbClr val="FFFFFF"/>
                </a:solidFill>
              </a14:hiddenFill>
            </a:ext>
          </a:extLst>
        </p:spPr>
      </p:pic>
      <p:sp>
        <p:nvSpPr>
          <p:cNvPr id="15372" name="Rectangle 84">
            <a:extLst>
              <a:ext uri="{FF2B5EF4-FFF2-40B4-BE49-F238E27FC236}">
                <a16:creationId xmlns:a16="http://schemas.microsoft.com/office/drawing/2014/main" id="{918FB696-BC5E-43A4-9768-4BB5278BD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B8FFEDE-DEAA-DB44-8D00-746C51D1489D}"/>
              </a:ext>
            </a:extLst>
          </p:cNvPr>
          <p:cNvSpPr>
            <a:spLocks noGrp="1"/>
          </p:cNvSpPr>
          <p:nvPr>
            <p:ph idx="1"/>
          </p:nvPr>
        </p:nvSpPr>
        <p:spPr>
          <a:xfrm>
            <a:off x="646113" y="2052918"/>
            <a:ext cx="4165146" cy="4195481"/>
          </a:xfrm>
        </p:spPr>
        <p:txBody>
          <a:bodyPr>
            <a:normAutofit/>
          </a:bodyPr>
          <a:lstStyle/>
          <a:p>
            <a:pPr marL="0" indent="0">
              <a:lnSpc>
                <a:spcPct val="90000"/>
              </a:lnSpc>
              <a:buNone/>
            </a:pPr>
            <a:endParaRPr lang="en-US" sz="1500"/>
          </a:p>
          <a:p>
            <a:pPr fontAlgn="base">
              <a:lnSpc>
                <a:spcPct val="90000"/>
              </a:lnSpc>
            </a:pPr>
            <a:r>
              <a:rPr lang="en-US" sz="1500"/>
              <a:t>The Analysis of Variance or ANOVA test is performed to analyze if the mean percent change of all cryptocurrencies over different time periods are equal. </a:t>
            </a:r>
            <a:endParaRPr lang="en-US" sz="1500" b="1"/>
          </a:p>
          <a:p>
            <a:pPr fontAlgn="base">
              <a:lnSpc>
                <a:spcPct val="90000"/>
              </a:lnSpc>
            </a:pPr>
            <a:r>
              <a:rPr lang="en-US" sz="1500"/>
              <a:t>NULL hypothesis states that the mean is equal. </a:t>
            </a:r>
          </a:p>
          <a:p>
            <a:pPr fontAlgn="base">
              <a:lnSpc>
                <a:spcPct val="90000"/>
              </a:lnSpc>
            </a:pPr>
            <a:r>
              <a:rPr lang="en-US" sz="1500"/>
              <a:t>Failed to reject the Null hypothesis</a:t>
            </a:r>
          </a:p>
          <a:p>
            <a:pPr fontAlgn="base">
              <a:lnSpc>
                <a:spcPct val="90000"/>
              </a:lnSpc>
            </a:pPr>
            <a:r>
              <a:rPr lang="en-US" sz="1500"/>
              <a:t>This raises the question of whether prices of cryptocurrencies are dependent on each other.</a:t>
            </a:r>
          </a:p>
          <a:p>
            <a:pPr lvl="1" fontAlgn="base">
              <a:lnSpc>
                <a:spcPct val="90000"/>
              </a:lnSpc>
            </a:pPr>
            <a:endParaRPr lang="en-US" sz="1500"/>
          </a:p>
          <a:p>
            <a:pPr>
              <a:lnSpc>
                <a:spcPct val="90000"/>
              </a:lnSpc>
            </a:pPr>
            <a:endParaRPr lang="en-US" sz="1500"/>
          </a:p>
          <a:p>
            <a:pPr marL="0" indent="0">
              <a:lnSpc>
                <a:spcPct val="90000"/>
              </a:lnSpc>
              <a:buNone/>
            </a:pPr>
            <a:endParaRPr lang="en-US" sz="1500"/>
          </a:p>
        </p:txBody>
      </p:sp>
      <p:pic>
        <p:nvPicPr>
          <p:cNvPr id="15366" name="Picture 6" descr="Graphical user interface, text, application&#10;&#10;Description automatically generated">
            <a:extLst>
              <a:ext uri="{FF2B5EF4-FFF2-40B4-BE49-F238E27FC236}">
                <a16:creationId xmlns:a16="http://schemas.microsoft.com/office/drawing/2014/main" id="{9D6703DB-459E-8B41-8E9E-862CA6A87C5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518552" y="4085841"/>
            <a:ext cx="4601187" cy="2162557"/>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16065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3B48A-EB9B-E14A-A561-7FE5F734CEC6}"/>
              </a:ext>
            </a:extLst>
          </p:cNvPr>
          <p:cNvSpPr>
            <a:spLocks noGrp="1"/>
          </p:cNvSpPr>
          <p:nvPr>
            <p:ph type="title"/>
          </p:nvPr>
        </p:nvSpPr>
        <p:spPr>
          <a:xfrm>
            <a:off x="648931" y="629266"/>
            <a:ext cx="4166510" cy="1622321"/>
          </a:xfrm>
        </p:spPr>
        <p:txBody>
          <a:bodyPr>
            <a:normAutofit/>
          </a:bodyPr>
          <a:lstStyle/>
          <a:p>
            <a:r>
              <a:rPr lang="en-US" b="1" i="1">
                <a:solidFill>
                  <a:srgbClr val="EBEBEB"/>
                </a:solidFill>
              </a:rPr>
              <a:t>Correlation Analysis</a:t>
            </a:r>
            <a:endParaRPr lang="en-US">
              <a:solidFill>
                <a:srgbClr val="EBEBEB"/>
              </a:solidFill>
            </a:endParaRPr>
          </a:p>
        </p:txBody>
      </p:sp>
      <p:sp>
        <p:nvSpPr>
          <p:cNvPr id="137"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39" name="Freeform: Shape 138">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17410" name="Picture 2" descr="Chart, scatter chart&#10;&#10;Description automatically generated">
            <a:extLst>
              <a:ext uri="{FF2B5EF4-FFF2-40B4-BE49-F238E27FC236}">
                <a16:creationId xmlns:a16="http://schemas.microsoft.com/office/drawing/2014/main" id="{17E7ADB8-2B8C-1B4A-A7F3-D9BA628B45B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3992" y="1140045"/>
            <a:ext cx="6052113" cy="5083774"/>
          </a:xfrm>
          <a:prstGeom prst="rect">
            <a:avLst/>
          </a:prstGeom>
          <a:noFill/>
          <a:effectLst/>
          <a:extLst>
            <a:ext uri="{909E8E84-426E-40DD-AFC4-6F175D3DCCD1}">
              <a14:hiddenFill xmlns:a14="http://schemas.microsoft.com/office/drawing/2010/main">
                <a:solidFill>
                  <a:srgbClr val="FFFFFF"/>
                </a:solidFill>
              </a14:hiddenFill>
            </a:ext>
          </a:extLst>
        </p:spPr>
      </p:pic>
      <p:sp>
        <p:nvSpPr>
          <p:cNvPr id="141" name="Rectangle 140">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B8FFEDE-DEAA-DB44-8D00-746C51D1489D}"/>
              </a:ext>
            </a:extLst>
          </p:cNvPr>
          <p:cNvSpPr>
            <a:spLocks noGrp="1"/>
          </p:cNvSpPr>
          <p:nvPr>
            <p:ph idx="1"/>
          </p:nvPr>
        </p:nvSpPr>
        <p:spPr>
          <a:xfrm>
            <a:off x="648931" y="2438400"/>
            <a:ext cx="4166509" cy="3785419"/>
          </a:xfrm>
        </p:spPr>
        <p:txBody>
          <a:bodyPr>
            <a:normAutofit/>
          </a:bodyPr>
          <a:lstStyle/>
          <a:p>
            <a:pPr marL="0" indent="0">
              <a:lnSpc>
                <a:spcPct val="90000"/>
              </a:lnSpc>
              <a:buNone/>
            </a:pPr>
            <a:endParaRPr lang="en-US" sz="1900">
              <a:solidFill>
                <a:srgbClr val="EBEBEB"/>
              </a:solidFill>
            </a:endParaRPr>
          </a:p>
          <a:p>
            <a:pPr fontAlgn="base">
              <a:lnSpc>
                <a:spcPct val="90000"/>
              </a:lnSpc>
            </a:pPr>
            <a:r>
              <a:rPr lang="en-US" sz="1900">
                <a:solidFill>
                  <a:srgbClr val="EBEBEB"/>
                </a:solidFill>
              </a:rPr>
              <a:t>Percent Changes shows high correlation between each other </a:t>
            </a:r>
          </a:p>
          <a:p>
            <a:pPr fontAlgn="base">
              <a:lnSpc>
                <a:spcPct val="90000"/>
              </a:lnSpc>
            </a:pPr>
            <a:r>
              <a:rPr lang="en-US" sz="1900">
                <a:solidFill>
                  <a:srgbClr val="EBEBEB"/>
                </a:solidFill>
              </a:rPr>
              <a:t>Total Supply has a negative correlation with Price </a:t>
            </a:r>
          </a:p>
          <a:p>
            <a:pPr fontAlgn="base">
              <a:lnSpc>
                <a:spcPct val="90000"/>
              </a:lnSpc>
            </a:pPr>
            <a:r>
              <a:rPr lang="en-US" sz="1900">
                <a:solidFill>
                  <a:srgbClr val="EBEBEB"/>
                </a:solidFill>
              </a:rPr>
              <a:t>Volume in 24 H has a positive correlation with the number of market pairs </a:t>
            </a:r>
          </a:p>
          <a:p>
            <a:pPr fontAlgn="base">
              <a:lnSpc>
                <a:spcPct val="90000"/>
              </a:lnSpc>
            </a:pPr>
            <a:r>
              <a:rPr lang="en-US" sz="1900">
                <a:solidFill>
                  <a:srgbClr val="EBEBEB"/>
                </a:solidFill>
              </a:rPr>
              <a:t>CMC Rank has a high correlation with market cap dominance</a:t>
            </a:r>
          </a:p>
          <a:p>
            <a:pPr fontAlgn="base">
              <a:lnSpc>
                <a:spcPct val="90000"/>
              </a:lnSpc>
            </a:pPr>
            <a:endParaRPr lang="en-US" sz="1900">
              <a:solidFill>
                <a:srgbClr val="EBEBEB"/>
              </a:solidFill>
            </a:endParaRPr>
          </a:p>
          <a:p>
            <a:pPr>
              <a:lnSpc>
                <a:spcPct val="90000"/>
              </a:lnSpc>
            </a:pPr>
            <a:endParaRPr lang="en-US" sz="1900">
              <a:solidFill>
                <a:srgbClr val="EBEBEB"/>
              </a:solidFill>
            </a:endParaRPr>
          </a:p>
          <a:p>
            <a:pPr marL="0" indent="0">
              <a:lnSpc>
                <a:spcPct val="90000"/>
              </a:lnSpc>
              <a:buNone/>
            </a:pPr>
            <a:endParaRPr lang="en-US" sz="1900">
              <a:solidFill>
                <a:srgbClr val="EBEBEB"/>
              </a:solidFill>
            </a:endParaRPr>
          </a:p>
        </p:txBody>
      </p:sp>
    </p:spTree>
    <p:extLst>
      <p:ext uri="{BB962C8B-B14F-4D97-AF65-F5344CB8AC3E}">
        <p14:creationId xmlns:p14="http://schemas.microsoft.com/office/powerpoint/2010/main" val="3144764478"/>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0927C-124F-87A5-28F2-C85849EAAC1F}"/>
              </a:ext>
            </a:extLst>
          </p:cNvPr>
          <p:cNvSpPr>
            <a:spLocks noGrp="1"/>
          </p:cNvSpPr>
          <p:nvPr>
            <p:ph type="ctrTitle"/>
          </p:nvPr>
        </p:nvSpPr>
        <p:spPr>
          <a:xfrm>
            <a:off x="7240952" y="2271734"/>
            <a:ext cx="5301948" cy="2889114"/>
          </a:xfrm>
        </p:spPr>
        <p:txBody>
          <a:bodyPr anchor="b">
            <a:normAutofit fontScale="90000"/>
          </a:bodyPr>
          <a:lstStyle/>
          <a:p>
            <a:pPr algn="l"/>
            <a:br>
              <a:rPr lang="en-US" sz="1400" u="sng">
                <a:latin typeface="+mn-lt"/>
                <a:cs typeface="Times New Roman" panose="02020603050405020304" pitchFamily="18" charset="0"/>
              </a:rPr>
            </a:br>
            <a:br>
              <a:rPr lang="en-US" sz="1400" u="sng">
                <a:latin typeface="+mn-lt"/>
                <a:cs typeface="Times New Roman" panose="02020603050405020304" pitchFamily="18" charset="0"/>
              </a:rPr>
            </a:br>
            <a:br>
              <a:rPr lang="en-US" sz="1400" u="sng">
                <a:latin typeface="+mn-lt"/>
                <a:cs typeface="Times New Roman" panose="02020603050405020304" pitchFamily="18" charset="0"/>
              </a:rPr>
            </a:br>
            <a:br>
              <a:rPr lang="en-US" sz="1400" u="sng">
                <a:latin typeface="+mn-lt"/>
                <a:cs typeface="Times New Roman" panose="02020603050405020304" pitchFamily="18" charset="0"/>
              </a:rPr>
            </a:br>
            <a:br>
              <a:rPr lang="en-US" sz="1400" u="sng">
                <a:latin typeface="+mn-lt"/>
                <a:cs typeface="Times New Roman" panose="02020603050405020304" pitchFamily="18" charset="0"/>
              </a:rPr>
            </a:br>
            <a:br>
              <a:rPr lang="en-US" sz="1400"/>
            </a:br>
            <a:br>
              <a:rPr lang="en-US" sz="1400"/>
            </a:br>
            <a:br>
              <a:rPr lang="en-US" sz="1400"/>
            </a:br>
            <a:br>
              <a:rPr lang="en-US" sz="1400"/>
            </a:br>
            <a:br>
              <a:rPr lang="en-US" sz="1400"/>
            </a:br>
            <a:br>
              <a:rPr lang="en-US" sz="1400"/>
            </a:br>
            <a:br>
              <a:rPr lang="en-US" sz="1400"/>
            </a:br>
            <a:br>
              <a:rPr lang="en-US" sz="1400"/>
            </a:br>
            <a:br>
              <a:rPr lang="en-US" sz="1400"/>
            </a:br>
            <a:r>
              <a:rPr lang="en-US" sz="3100">
                <a:latin typeface="+mn-lt"/>
                <a:cs typeface="Times New Roman"/>
              </a:rPr>
              <a:t>David Joseph Johnson     </a:t>
            </a:r>
            <a:r>
              <a:rPr lang="en-US" sz="1800">
                <a:latin typeface="+mn-lt"/>
                <a:cs typeface="Times New Roman"/>
              </a:rPr>
              <a:t>                </a:t>
            </a:r>
            <a:r>
              <a:rPr lang="en-US" sz="1800" u="sng">
                <a:latin typeface="+mn-lt"/>
                <a:cs typeface="Times New Roman"/>
              </a:rPr>
              <a:t> </a:t>
            </a:r>
            <a:br>
              <a:rPr lang="en-US" sz="1800">
                <a:latin typeface="+mn-lt"/>
                <a:cs typeface="Times New Roman" panose="02020603050405020304" pitchFamily="18" charset="0"/>
              </a:rPr>
            </a:br>
            <a:br>
              <a:rPr lang="en-US" sz="1800">
                <a:latin typeface="+mn-lt"/>
                <a:cs typeface="Times New Roman" panose="02020603050405020304" pitchFamily="18" charset="0"/>
              </a:rPr>
            </a:br>
            <a:r>
              <a:rPr lang="en-US" sz="1800">
                <a:ea typeface="+mj-lt"/>
                <a:cs typeface="+mj-lt"/>
              </a:rPr>
              <a:t>From: Bangalore, India</a:t>
            </a:r>
            <a:br>
              <a:rPr lang="en-US" sz="1800">
                <a:ea typeface="+mj-lt"/>
                <a:cs typeface="+mj-lt"/>
              </a:rPr>
            </a:br>
            <a:br>
              <a:rPr lang="en-US" sz="1800">
                <a:ea typeface="+mj-lt"/>
                <a:cs typeface="+mj-lt"/>
              </a:rPr>
            </a:br>
            <a:r>
              <a:rPr lang="en-US" sz="1800">
                <a:latin typeface="+mn-lt"/>
                <a:cs typeface="Times New Roman"/>
              </a:rPr>
              <a:t>Areas of Interest: Business Intelligence</a:t>
            </a:r>
            <a:br>
              <a:rPr lang="en-US" sz="1800">
                <a:latin typeface="+mn-lt"/>
                <a:cs typeface="Times New Roman" panose="02020603050405020304" pitchFamily="18" charset="0"/>
              </a:rPr>
            </a:br>
            <a:br>
              <a:rPr lang="en-US" sz="1800">
                <a:latin typeface="+mn-lt"/>
                <a:cs typeface="Times New Roman" panose="02020603050405020304" pitchFamily="18" charset="0"/>
              </a:rPr>
            </a:br>
            <a:r>
              <a:rPr lang="en-US" sz="1800">
                <a:latin typeface="+mn-lt"/>
                <a:cs typeface="Times New Roman"/>
              </a:rPr>
              <a:t>Course: MPS in Analytics, Northeastern University</a:t>
            </a:r>
            <a:br>
              <a:rPr lang="en-US" sz="1800">
                <a:latin typeface="+mn-lt"/>
                <a:cs typeface="Times New Roman" panose="02020603050405020304" pitchFamily="18" charset="0"/>
              </a:rPr>
            </a:br>
            <a:br>
              <a:rPr lang="en-US" sz="1800">
                <a:latin typeface="+mn-lt"/>
                <a:cs typeface="Times New Roman" panose="02020603050405020304" pitchFamily="18" charset="0"/>
              </a:rPr>
            </a:br>
            <a:r>
              <a:rPr lang="en-US" sz="1800">
                <a:latin typeface="+mn-lt"/>
                <a:cs typeface="Times New Roman"/>
              </a:rPr>
              <a:t>Education</a:t>
            </a:r>
            <a:r>
              <a:rPr lang="en-US" sz="1800">
                <a:ea typeface="+mj-lt"/>
                <a:cs typeface="+mj-lt"/>
              </a:rPr>
              <a:t>al Background</a:t>
            </a:r>
            <a:r>
              <a:rPr lang="en-US" sz="1800">
                <a:latin typeface="+mn-lt"/>
                <a:cs typeface="Times New Roman"/>
              </a:rPr>
              <a:t>: Bachelor of Technology</a:t>
            </a:r>
            <a:br>
              <a:rPr lang="en-US" sz="1800">
                <a:latin typeface="+mn-lt"/>
                <a:cs typeface="Times New Roman"/>
              </a:rPr>
            </a:br>
            <a:r>
              <a:rPr lang="en-US" sz="1800">
                <a:latin typeface="+mn-lt"/>
                <a:cs typeface="Times New Roman"/>
              </a:rPr>
              <a:t>(Computer Science)</a:t>
            </a:r>
            <a:br>
              <a:rPr lang="en-US" sz="1800">
                <a:latin typeface="+mn-lt"/>
                <a:cs typeface="Times New Roman" panose="02020603050405020304" pitchFamily="18" charset="0"/>
              </a:rPr>
            </a:br>
            <a:br>
              <a:rPr lang="en-US" sz="1800">
                <a:latin typeface="+mn-lt"/>
                <a:cs typeface="Times New Roman" panose="02020603050405020304" pitchFamily="18" charset="0"/>
              </a:rPr>
            </a:br>
            <a:r>
              <a:rPr lang="en-US" sz="1800">
                <a:latin typeface="+mn-lt"/>
                <a:cs typeface="Times New Roman"/>
              </a:rPr>
              <a:t>Professional Experience: Backend Web Developer</a:t>
            </a:r>
            <a:br>
              <a:rPr lang="en-US" sz="1800">
                <a:latin typeface="+mn-lt"/>
                <a:cs typeface="Times New Roman" panose="02020603050405020304" pitchFamily="18" charset="0"/>
              </a:rPr>
            </a:br>
            <a:br>
              <a:rPr lang="en-US" sz="1800">
                <a:latin typeface="+mn-lt"/>
                <a:cs typeface="Times New Roman" panose="02020603050405020304" pitchFamily="18" charset="0"/>
              </a:rPr>
            </a:br>
            <a:r>
              <a:rPr lang="en-US" sz="1800">
                <a:latin typeface="+mn-lt"/>
                <a:cs typeface="Times New Roman"/>
              </a:rPr>
              <a:t>Hobbies: Football, Music</a:t>
            </a:r>
            <a:br>
              <a:rPr lang="en-US" sz="1400">
                <a:latin typeface="+mn-lt"/>
                <a:cs typeface="Times New Roman" panose="02020603050405020304" pitchFamily="18" charset="0"/>
              </a:rPr>
            </a:br>
            <a:br>
              <a:rPr lang="en-US" sz="1400">
                <a:latin typeface="+mn-lt"/>
                <a:cs typeface="Times New Roman" panose="02020603050405020304" pitchFamily="18" charset="0"/>
              </a:rPr>
            </a:br>
            <a:endParaRPr lang="en-US" sz="1400"/>
          </a:p>
        </p:txBody>
      </p:sp>
      <p:sp>
        <p:nvSpPr>
          <p:cNvPr id="8" name="Freeform: Shape 7">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3">
            <a:extLst>
              <a:ext uri="{FF2B5EF4-FFF2-40B4-BE49-F238E27FC236}">
                <a16:creationId xmlns:a16="http://schemas.microsoft.com/office/drawing/2014/main" id="{C67A900E-E11F-EED3-9C90-CF52A60A1DF7}"/>
              </a:ext>
            </a:extLst>
          </p:cNvPr>
          <p:cNvPicPr>
            <a:picLocks noChangeAspect="1"/>
          </p:cNvPicPr>
          <p:nvPr/>
        </p:nvPicPr>
        <p:blipFill rotWithShape="1">
          <a:blip r:embed="rId2"/>
          <a:srcRect t="2426" r="-1"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397364016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3B48A-EB9B-E14A-A561-7FE5F734CEC6}"/>
              </a:ext>
            </a:extLst>
          </p:cNvPr>
          <p:cNvSpPr>
            <a:spLocks noGrp="1"/>
          </p:cNvSpPr>
          <p:nvPr>
            <p:ph type="title"/>
          </p:nvPr>
        </p:nvSpPr>
        <p:spPr>
          <a:xfrm>
            <a:off x="875201" y="205584"/>
            <a:ext cx="9404723" cy="1400530"/>
          </a:xfrm>
        </p:spPr>
        <p:txBody>
          <a:bodyPr/>
          <a:lstStyle/>
          <a:p>
            <a:r>
              <a:rPr lang="en-US" b="1"/>
              <a:t>Database for Cryptocurrencies using SQL</a:t>
            </a:r>
            <a:r>
              <a:rPr lang="en-US"/>
              <a:t> </a:t>
            </a:r>
          </a:p>
        </p:txBody>
      </p:sp>
      <p:sp>
        <p:nvSpPr>
          <p:cNvPr id="3" name="Content Placeholder 2">
            <a:extLst>
              <a:ext uri="{FF2B5EF4-FFF2-40B4-BE49-F238E27FC236}">
                <a16:creationId xmlns:a16="http://schemas.microsoft.com/office/drawing/2014/main" id="{FB8FFEDE-DEAA-DB44-8D00-746C51D1489D}"/>
              </a:ext>
            </a:extLst>
          </p:cNvPr>
          <p:cNvSpPr>
            <a:spLocks noGrp="1"/>
          </p:cNvSpPr>
          <p:nvPr>
            <p:ph idx="1"/>
          </p:nvPr>
        </p:nvSpPr>
        <p:spPr>
          <a:xfrm>
            <a:off x="646111" y="1583547"/>
            <a:ext cx="10670688" cy="5068869"/>
          </a:xfrm>
        </p:spPr>
        <p:txBody>
          <a:bodyPr>
            <a:normAutofit/>
          </a:bodyPr>
          <a:lstStyle/>
          <a:p>
            <a:pPr marL="0" indent="0">
              <a:buNone/>
            </a:pPr>
            <a:endParaRPr lang="en-US" sz="2400"/>
          </a:p>
          <a:p>
            <a:pPr fontAlgn="base"/>
            <a:r>
              <a:rPr lang="en-US"/>
              <a:t>The Analysis shows that cryptocurrencies are highly unpredictable</a:t>
            </a:r>
          </a:p>
          <a:p>
            <a:pPr fontAlgn="base"/>
            <a:r>
              <a:rPr lang="en-US"/>
              <a:t>Price of a cryptocurrency are affected by many more unknown factors. </a:t>
            </a:r>
          </a:p>
          <a:p>
            <a:pPr fontAlgn="base"/>
            <a:r>
              <a:rPr lang="en-US"/>
              <a:t>Effective to have a database which stores data larger data pertaining to cryptocurrencies daily.  </a:t>
            </a:r>
          </a:p>
          <a:p>
            <a:pPr fontAlgn="base"/>
            <a:r>
              <a:rPr lang="en-US"/>
              <a:t>Querying this database would answer the questions (business questions) raised by new crypto investors.</a:t>
            </a:r>
          </a:p>
          <a:p>
            <a:pPr fontAlgn="base"/>
            <a:r>
              <a:rPr lang="en-US"/>
              <a:t> This database could further be used to create services (dashboards of insights, predictive models of prices and so on) to continuously analyze cryptocurrency. </a:t>
            </a:r>
          </a:p>
          <a:p>
            <a:pPr marL="0" indent="0" fontAlgn="base">
              <a:buNone/>
            </a:pPr>
            <a:endParaRPr lang="en-US"/>
          </a:p>
          <a:p>
            <a:pPr marL="0" indent="0">
              <a:buNone/>
            </a:pPr>
            <a:endParaRPr lang="en-US" sz="2400"/>
          </a:p>
          <a:p>
            <a:endParaRPr lang="en-US" sz="2400"/>
          </a:p>
          <a:p>
            <a:pPr marL="0" indent="0">
              <a:buNone/>
            </a:pPr>
            <a:endParaRPr lang="en-US" sz="2400"/>
          </a:p>
        </p:txBody>
      </p:sp>
    </p:spTree>
    <p:extLst>
      <p:ext uri="{BB962C8B-B14F-4D97-AF65-F5344CB8AC3E}">
        <p14:creationId xmlns:p14="http://schemas.microsoft.com/office/powerpoint/2010/main" val="37182777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3B48A-EB9B-E14A-A561-7FE5F734CEC6}"/>
              </a:ext>
            </a:extLst>
          </p:cNvPr>
          <p:cNvSpPr>
            <a:spLocks noGrp="1"/>
          </p:cNvSpPr>
          <p:nvPr>
            <p:ph type="title"/>
          </p:nvPr>
        </p:nvSpPr>
        <p:spPr>
          <a:xfrm>
            <a:off x="648931" y="629266"/>
            <a:ext cx="4166510" cy="1622321"/>
          </a:xfrm>
        </p:spPr>
        <p:txBody>
          <a:bodyPr>
            <a:normAutofit/>
          </a:bodyPr>
          <a:lstStyle/>
          <a:p>
            <a:pPr>
              <a:lnSpc>
                <a:spcPct val="90000"/>
              </a:lnSpc>
            </a:pPr>
            <a:r>
              <a:rPr lang="en-US" sz="3600">
                <a:solidFill>
                  <a:srgbClr val="EBEBEB"/>
                </a:solidFill>
                <a:ea typeface="+mj-lt"/>
                <a:cs typeface="+mj-lt"/>
              </a:rPr>
              <a:t>Entity Relationship Diagram</a:t>
            </a:r>
            <a:endParaRPr lang="en-US" sz="3600">
              <a:solidFill>
                <a:srgbClr val="EBEBEB"/>
              </a:solidFill>
            </a:endParaRPr>
          </a:p>
        </p:txBody>
      </p:sp>
      <p:sp>
        <p:nvSpPr>
          <p:cNvPr id="12"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4" name="Freeform: Shape 13">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5" name="Picture 5" descr="Diagram&#10;&#10;Description automatically generated">
            <a:extLst>
              <a:ext uri="{FF2B5EF4-FFF2-40B4-BE49-F238E27FC236}">
                <a16:creationId xmlns:a16="http://schemas.microsoft.com/office/drawing/2014/main" id="{462503C5-E3D8-5C3A-5CB7-E3D3D651A38C}"/>
              </a:ext>
            </a:extLst>
          </p:cNvPr>
          <p:cNvPicPr>
            <a:picLocks noChangeAspect="1"/>
          </p:cNvPicPr>
          <p:nvPr/>
        </p:nvPicPr>
        <p:blipFill>
          <a:blip r:embed="rId2"/>
          <a:stretch>
            <a:fillRect/>
          </a:stretch>
        </p:blipFill>
        <p:spPr>
          <a:xfrm>
            <a:off x="6093992" y="1351228"/>
            <a:ext cx="5449889" cy="4155540"/>
          </a:xfrm>
          <a:prstGeom prst="rect">
            <a:avLst/>
          </a:prstGeom>
          <a:effectLst/>
        </p:spPr>
      </p:pic>
      <p:sp>
        <p:nvSpPr>
          <p:cNvPr id="16" name="Rectangle 15">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B8FFEDE-DEAA-DB44-8D00-746C51D1489D}"/>
              </a:ext>
            </a:extLst>
          </p:cNvPr>
          <p:cNvSpPr>
            <a:spLocks noGrp="1"/>
          </p:cNvSpPr>
          <p:nvPr>
            <p:ph idx="1"/>
          </p:nvPr>
        </p:nvSpPr>
        <p:spPr>
          <a:xfrm>
            <a:off x="648931" y="2438400"/>
            <a:ext cx="4166509" cy="3785419"/>
          </a:xfrm>
        </p:spPr>
        <p:txBody>
          <a:bodyPr vert="horz" lIns="91440" tIns="45720" rIns="91440" bIns="45720" rtlCol="0">
            <a:normAutofit/>
          </a:bodyPr>
          <a:lstStyle/>
          <a:p>
            <a:pPr marL="0" indent="0">
              <a:buNone/>
            </a:pPr>
            <a:endParaRPr lang="en-US">
              <a:solidFill>
                <a:srgbClr val="EBEBEB"/>
              </a:solidFill>
            </a:endParaRPr>
          </a:p>
          <a:p>
            <a:pPr fontAlgn="base"/>
            <a:r>
              <a:rPr lang="en-US">
                <a:solidFill>
                  <a:srgbClr val="EBEBEB"/>
                </a:solidFill>
              </a:rPr>
              <a:t>Normalization</a:t>
            </a:r>
            <a:r>
              <a:rPr lang="en-US">
                <a:solidFill>
                  <a:srgbClr val="EBEBEB"/>
                </a:solidFill>
                <a:ea typeface="+mj-lt"/>
                <a:cs typeface="+mj-lt"/>
              </a:rPr>
              <a:t> was performed and the main dataset was broken down into five tables. These tables contain information about cryptocurrencies, their supply, coin volume, tags and historical changes in prices.</a:t>
            </a:r>
          </a:p>
          <a:p>
            <a:pPr marL="0" indent="0" fontAlgn="base">
              <a:buNone/>
            </a:pPr>
            <a:endParaRPr lang="en-US">
              <a:solidFill>
                <a:srgbClr val="EBEBEB"/>
              </a:solidFill>
            </a:endParaRPr>
          </a:p>
          <a:p>
            <a:pPr marL="0" indent="0">
              <a:buNone/>
            </a:pPr>
            <a:endParaRPr lang="en-US">
              <a:solidFill>
                <a:srgbClr val="EBEBEB"/>
              </a:solidFill>
            </a:endParaRPr>
          </a:p>
          <a:p>
            <a:endParaRPr lang="en-US">
              <a:solidFill>
                <a:srgbClr val="EBEBEB"/>
              </a:solidFill>
            </a:endParaRPr>
          </a:p>
          <a:p>
            <a:pPr marL="0" indent="0">
              <a:buNone/>
            </a:pPr>
            <a:endParaRPr lang="en-US">
              <a:solidFill>
                <a:srgbClr val="EBEBEB"/>
              </a:solidFill>
            </a:endParaRPr>
          </a:p>
        </p:txBody>
      </p:sp>
    </p:spTree>
    <p:extLst>
      <p:ext uri="{BB962C8B-B14F-4D97-AF65-F5344CB8AC3E}">
        <p14:creationId xmlns:p14="http://schemas.microsoft.com/office/powerpoint/2010/main" val="289161041"/>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3B48A-EB9B-E14A-A561-7FE5F734CEC6}"/>
              </a:ext>
            </a:extLst>
          </p:cNvPr>
          <p:cNvSpPr>
            <a:spLocks noGrp="1"/>
          </p:cNvSpPr>
          <p:nvPr>
            <p:ph type="title"/>
          </p:nvPr>
        </p:nvSpPr>
        <p:spPr>
          <a:xfrm>
            <a:off x="646112" y="452718"/>
            <a:ext cx="4165580" cy="1400530"/>
          </a:xfrm>
        </p:spPr>
        <p:txBody>
          <a:bodyPr>
            <a:normAutofit/>
          </a:bodyPr>
          <a:lstStyle/>
          <a:p>
            <a:r>
              <a:rPr lang="en-US">
                <a:ea typeface="+mj-lt"/>
                <a:cs typeface="+mj-lt"/>
              </a:rPr>
              <a:t>Data Preparation</a:t>
            </a:r>
            <a:endParaRPr lang="en-US"/>
          </a:p>
        </p:txBody>
      </p:sp>
      <p:sp>
        <p:nvSpPr>
          <p:cNvPr id="21" name="Freeform: Shape 20">
            <a:extLst>
              <a:ext uri="{FF2B5EF4-FFF2-40B4-BE49-F238E27FC236}">
                <a16:creationId xmlns:a16="http://schemas.microsoft.com/office/drawing/2014/main" id="{7D9681AB-65CF-47E9-9FA3-7B05D6349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23" name="Freeform 23">
            <a:extLst>
              <a:ext uri="{FF2B5EF4-FFF2-40B4-BE49-F238E27FC236}">
                <a16:creationId xmlns:a16="http://schemas.microsoft.com/office/drawing/2014/main" id="{8FCA736E-BDE3-4D4D-8D87-E9AE7925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6" name="Picture 6" descr="Graphical user interface, text, application&#10;&#10;Description automatically generated">
            <a:extLst>
              <a:ext uri="{FF2B5EF4-FFF2-40B4-BE49-F238E27FC236}">
                <a16:creationId xmlns:a16="http://schemas.microsoft.com/office/drawing/2014/main" id="{69450DB3-DE58-8479-02BD-36C3FD1D2232}"/>
              </a:ext>
            </a:extLst>
          </p:cNvPr>
          <p:cNvPicPr>
            <a:picLocks noChangeAspect="1"/>
          </p:cNvPicPr>
          <p:nvPr/>
        </p:nvPicPr>
        <p:blipFill>
          <a:blip r:embed="rId3"/>
          <a:stretch>
            <a:fillRect/>
          </a:stretch>
        </p:blipFill>
        <p:spPr>
          <a:xfrm>
            <a:off x="5786144" y="1154662"/>
            <a:ext cx="5449471" cy="1049022"/>
          </a:xfrm>
          <a:prstGeom prst="rect">
            <a:avLst/>
          </a:prstGeom>
          <a:effectLst/>
        </p:spPr>
      </p:pic>
      <p:sp>
        <p:nvSpPr>
          <p:cNvPr id="25" name="Rectangle 24">
            <a:extLst>
              <a:ext uri="{FF2B5EF4-FFF2-40B4-BE49-F238E27FC236}">
                <a16:creationId xmlns:a16="http://schemas.microsoft.com/office/drawing/2014/main" id="{129AA25D-1E7A-4074-BF68-D55A83B81B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B8FFEDE-DEAA-DB44-8D00-746C51D1489D}"/>
              </a:ext>
            </a:extLst>
          </p:cNvPr>
          <p:cNvSpPr>
            <a:spLocks noGrp="1"/>
          </p:cNvSpPr>
          <p:nvPr>
            <p:ph idx="1"/>
          </p:nvPr>
        </p:nvSpPr>
        <p:spPr>
          <a:xfrm>
            <a:off x="646113" y="2052918"/>
            <a:ext cx="4165146" cy="4195481"/>
          </a:xfrm>
        </p:spPr>
        <p:txBody>
          <a:bodyPr vert="horz" lIns="91440" tIns="45720" rIns="91440" bIns="45720" rtlCol="0" anchor="t">
            <a:normAutofit/>
          </a:bodyPr>
          <a:lstStyle/>
          <a:p>
            <a:pPr marL="0" indent="0">
              <a:buNone/>
            </a:pPr>
            <a:endParaRPr lang="en-US"/>
          </a:p>
          <a:p>
            <a:pPr fontAlgn="base"/>
            <a:r>
              <a:rPr lang="en-US">
                <a:ea typeface="+mj-lt"/>
                <a:cs typeface="+mj-lt"/>
              </a:rPr>
              <a:t>Creation of Database</a:t>
            </a:r>
          </a:p>
          <a:p>
            <a:pPr marL="0" indent="0">
              <a:buClr>
                <a:srgbClr val="F7F7F7"/>
              </a:buClr>
              <a:buNone/>
            </a:pPr>
            <a:r>
              <a:rPr lang="en-US">
                <a:ea typeface="+mj-lt"/>
                <a:cs typeface="+mj-lt"/>
              </a:rPr>
              <a:t>The schema cryptocurrency was created for storing the tables related to this project</a:t>
            </a:r>
          </a:p>
          <a:p>
            <a:pPr>
              <a:buClr>
                <a:srgbClr val="F7F7F7"/>
              </a:buClr>
            </a:pPr>
            <a:r>
              <a:rPr lang="en-US">
                <a:ea typeface="+mj-lt"/>
                <a:cs typeface="+mj-lt"/>
              </a:rPr>
              <a:t>Creation of Tables</a:t>
            </a:r>
          </a:p>
          <a:p>
            <a:pPr marL="0" indent="0">
              <a:buClr>
                <a:srgbClr val="F7F7F7"/>
              </a:buClr>
              <a:buNone/>
            </a:pPr>
            <a:r>
              <a:rPr lang="en-US">
                <a:ea typeface="+mj-lt"/>
                <a:cs typeface="+mj-lt"/>
              </a:rPr>
              <a:t>A new table structure was created using the CREATE TABLE() command for loading the dataset.</a:t>
            </a:r>
          </a:p>
          <a:p>
            <a:pPr>
              <a:buClr>
                <a:srgbClr val="F7F7F7"/>
              </a:buClr>
            </a:pPr>
            <a:endParaRPr lang="en-US"/>
          </a:p>
          <a:p>
            <a:pPr marL="0" indent="0" fontAlgn="base">
              <a:buNone/>
            </a:pPr>
            <a:endParaRPr lang="en-US"/>
          </a:p>
          <a:p>
            <a:pPr marL="0" indent="0">
              <a:buNone/>
            </a:pPr>
            <a:endParaRPr lang="en-US"/>
          </a:p>
          <a:p>
            <a:endParaRPr lang="en-US"/>
          </a:p>
          <a:p>
            <a:pPr marL="0" indent="0">
              <a:buNone/>
            </a:pPr>
            <a:endParaRPr lang="en-US"/>
          </a:p>
        </p:txBody>
      </p:sp>
      <p:pic>
        <p:nvPicPr>
          <p:cNvPr id="4" name="Picture 5" descr="Graphical user interface, text, application&#10;&#10;Description automatically generated">
            <a:extLst>
              <a:ext uri="{FF2B5EF4-FFF2-40B4-BE49-F238E27FC236}">
                <a16:creationId xmlns:a16="http://schemas.microsoft.com/office/drawing/2014/main" id="{2AE921B2-E817-9F01-13D1-0FA76C28D570}"/>
              </a:ext>
            </a:extLst>
          </p:cNvPr>
          <p:cNvPicPr>
            <a:picLocks noChangeAspect="1"/>
          </p:cNvPicPr>
          <p:nvPr/>
        </p:nvPicPr>
        <p:blipFill>
          <a:blip r:embed="rId4"/>
          <a:stretch>
            <a:fillRect/>
          </a:stretch>
        </p:blipFill>
        <p:spPr>
          <a:xfrm>
            <a:off x="5787474" y="2315413"/>
            <a:ext cx="5358316" cy="3932986"/>
          </a:xfrm>
          <a:prstGeom prst="rect">
            <a:avLst/>
          </a:prstGeom>
          <a:effectLst/>
        </p:spPr>
      </p:pic>
    </p:spTree>
    <p:extLst>
      <p:ext uri="{BB962C8B-B14F-4D97-AF65-F5344CB8AC3E}">
        <p14:creationId xmlns:p14="http://schemas.microsoft.com/office/powerpoint/2010/main" val="4634502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3B48A-EB9B-E14A-A561-7FE5F734CEC6}"/>
              </a:ext>
            </a:extLst>
          </p:cNvPr>
          <p:cNvSpPr>
            <a:spLocks noGrp="1"/>
          </p:cNvSpPr>
          <p:nvPr>
            <p:ph type="title"/>
          </p:nvPr>
        </p:nvSpPr>
        <p:spPr>
          <a:xfrm>
            <a:off x="646112" y="452718"/>
            <a:ext cx="4165580" cy="1400530"/>
          </a:xfrm>
        </p:spPr>
        <p:txBody>
          <a:bodyPr>
            <a:normAutofit/>
          </a:bodyPr>
          <a:lstStyle/>
          <a:p>
            <a:r>
              <a:rPr lang="en-US">
                <a:ea typeface="+mj-lt"/>
                <a:cs typeface="+mj-lt"/>
              </a:rPr>
              <a:t>Data Preparation</a:t>
            </a:r>
            <a:endParaRPr lang="en-US"/>
          </a:p>
        </p:txBody>
      </p:sp>
      <p:sp>
        <p:nvSpPr>
          <p:cNvPr id="30" name="Freeform: Shape 29">
            <a:extLst>
              <a:ext uri="{FF2B5EF4-FFF2-40B4-BE49-F238E27FC236}">
                <a16:creationId xmlns:a16="http://schemas.microsoft.com/office/drawing/2014/main" id="{7D9681AB-65CF-47E9-9FA3-7B05D6349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32" name="Freeform 23">
            <a:extLst>
              <a:ext uri="{FF2B5EF4-FFF2-40B4-BE49-F238E27FC236}">
                <a16:creationId xmlns:a16="http://schemas.microsoft.com/office/drawing/2014/main" id="{8FCA736E-BDE3-4D4D-8D87-E9AE7925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6" descr="Graphical user interface, table, Excel&#10;&#10;Description automatically generated">
            <a:extLst>
              <a:ext uri="{FF2B5EF4-FFF2-40B4-BE49-F238E27FC236}">
                <a16:creationId xmlns:a16="http://schemas.microsoft.com/office/drawing/2014/main" id="{36CDC147-8B99-23AD-7695-4AC89F5CD069}"/>
              </a:ext>
            </a:extLst>
          </p:cNvPr>
          <p:cNvPicPr>
            <a:picLocks noChangeAspect="1"/>
          </p:cNvPicPr>
          <p:nvPr/>
        </p:nvPicPr>
        <p:blipFill>
          <a:blip r:embed="rId3"/>
          <a:stretch>
            <a:fillRect/>
          </a:stretch>
        </p:blipFill>
        <p:spPr>
          <a:xfrm>
            <a:off x="6037438" y="1861501"/>
            <a:ext cx="5826910" cy="1216221"/>
          </a:xfrm>
          <a:prstGeom prst="rect">
            <a:avLst/>
          </a:prstGeom>
          <a:effectLst/>
        </p:spPr>
      </p:pic>
      <p:sp>
        <p:nvSpPr>
          <p:cNvPr id="34" name="Rectangle 33">
            <a:extLst>
              <a:ext uri="{FF2B5EF4-FFF2-40B4-BE49-F238E27FC236}">
                <a16:creationId xmlns:a16="http://schemas.microsoft.com/office/drawing/2014/main" id="{129AA25D-1E7A-4074-BF68-D55A83B81B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B8FFEDE-DEAA-DB44-8D00-746C51D1489D}"/>
              </a:ext>
            </a:extLst>
          </p:cNvPr>
          <p:cNvSpPr>
            <a:spLocks noGrp="1"/>
          </p:cNvSpPr>
          <p:nvPr>
            <p:ph idx="1"/>
          </p:nvPr>
        </p:nvSpPr>
        <p:spPr>
          <a:xfrm>
            <a:off x="646113" y="2052918"/>
            <a:ext cx="4165146" cy="4195481"/>
          </a:xfrm>
        </p:spPr>
        <p:txBody>
          <a:bodyPr vert="horz" lIns="91440" tIns="45720" rIns="91440" bIns="45720" rtlCol="0" anchor="t">
            <a:normAutofit/>
          </a:bodyPr>
          <a:lstStyle/>
          <a:p>
            <a:pPr marL="0" indent="0">
              <a:buNone/>
            </a:pPr>
            <a:endParaRPr lang="en-US"/>
          </a:p>
          <a:p>
            <a:pPr fontAlgn="base"/>
            <a:r>
              <a:rPr lang="en-US">
                <a:ea typeface="+mj-lt"/>
                <a:cs typeface="+mj-lt"/>
              </a:rPr>
              <a:t>The cleaned dataset was loaded into the </a:t>
            </a:r>
            <a:r>
              <a:rPr lang="en-US" err="1">
                <a:ea typeface="+mj-lt"/>
                <a:cs typeface="+mj-lt"/>
              </a:rPr>
              <a:t>crypto_main</a:t>
            </a:r>
            <a:r>
              <a:rPr lang="en-US">
                <a:ea typeface="+mj-lt"/>
                <a:cs typeface="+mj-lt"/>
              </a:rPr>
              <a:t> table using the LOAD DATA command</a:t>
            </a:r>
          </a:p>
          <a:p>
            <a:pPr>
              <a:buClr>
                <a:srgbClr val="8AD0D6"/>
              </a:buClr>
            </a:pPr>
            <a:r>
              <a:rPr lang="en-US">
                <a:ea typeface="+mj-lt"/>
                <a:cs typeface="+mj-lt"/>
              </a:rPr>
              <a:t>After loading data, the records got reflected in the crypt0_main table.</a:t>
            </a:r>
            <a:endParaRPr lang="en-US"/>
          </a:p>
          <a:p>
            <a:pPr>
              <a:buClr>
                <a:srgbClr val="8AD0D6"/>
              </a:buClr>
            </a:pPr>
            <a:endParaRPr lang="en-US"/>
          </a:p>
          <a:p>
            <a:pPr>
              <a:buClr>
                <a:srgbClr val="8AD0D6"/>
              </a:buClr>
            </a:pPr>
            <a:endParaRPr lang="en-US"/>
          </a:p>
          <a:p>
            <a:pPr>
              <a:buClr>
                <a:srgbClr val="F7F7F7"/>
              </a:buClr>
            </a:pPr>
            <a:endParaRPr lang="en-US"/>
          </a:p>
          <a:p>
            <a:pPr marL="0" indent="0" fontAlgn="base">
              <a:buNone/>
            </a:pPr>
            <a:endParaRPr lang="en-US"/>
          </a:p>
          <a:p>
            <a:pPr marL="0" indent="0">
              <a:buNone/>
            </a:pPr>
            <a:endParaRPr lang="en-US"/>
          </a:p>
          <a:p>
            <a:endParaRPr lang="en-US"/>
          </a:p>
          <a:p>
            <a:pPr marL="0" indent="0">
              <a:buNone/>
            </a:pPr>
            <a:endParaRPr lang="en-US"/>
          </a:p>
        </p:txBody>
      </p:sp>
      <p:pic>
        <p:nvPicPr>
          <p:cNvPr id="7" name="Picture 7" descr="Graphical user interface, text, application, email&#10;&#10;Description automatically generated">
            <a:extLst>
              <a:ext uri="{FF2B5EF4-FFF2-40B4-BE49-F238E27FC236}">
                <a16:creationId xmlns:a16="http://schemas.microsoft.com/office/drawing/2014/main" id="{9AE138CE-0E08-7BD7-57AA-B53936D73B2F}"/>
              </a:ext>
            </a:extLst>
          </p:cNvPr>
          <p:cNvPicPr>
            <a:picLocks noChangeAspect="1"/>
          </p:cNvPicPr>
          <p:nvPr/>
        </p:nvPicPr>
        <p:blipFill>
          <a:blip r:embed="rId4"/>
          <a:stretch>
            <a:fillRect/>
          </a:stretch>
        </p:blipFill>
        <p:spPr>
          <a:xfrm>
            <a:off x="6144261" y="3578895"/>
            <a:ext cx="5727208" cy="1576939"/>
          </a:xfrm>
          <a:prstGeom prst="rect">
            <a:avLst/>
          </a:prstGeom>
          <a:effectLst/>
        </p:spPr>
      </p:pic>
    </p:spTree>
    <p:extLst>
      <p:ext uri="{BB962C8B-B14F-4D97-AF65-F5344CB8AC3E}">
        <p14:creationId xmlns:p14="http://schemas.microsoft.com/office/powerpoint/2010/main" val="23692758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3B48A-EB9B-E14A-A561-7FE5F734CEC6}"/>
              </a:ext>
            </a:extLst>
          </p:cNvPr>
          <p:cNvSpPr>
            <a:spLocks noGrp="1"/>
          </p:cNvSpPr>
          <p:nvPr>
            <p:ph type="title"/>
          </p:nvPr>
        </p:nvSpPr>
        <p:spPr>
          <a:xfrm>
            <a:off x="646112" y="452718"/>
            <a:ext cx="4165580" cy="1400530"/>
          </a:xfrm>
        </p:spPr>
        <p:txBody>
          <a:bodyPr>
            <a:normAutofit/>
          </a:bodyPr>
          <a:lstStyle/>
          <a:p>
            <a:r>
              <a:rPr lang="en-US">
                <a:ea typeface="+mj-lt"/>
                <a:cs typeface="+mj-lt"/>
              </a:rPr>
              <a:t>Data Preparation</a:t>
            </a:r>
            <a:endParaRPr lang="en-US"/>
          </a:p>
        </p:txBody>
      </p:sp>
      <p:sp>
        <p:nvSpPr>
          <p:cNvPr id="39" name="Freeform: Shape 38">
            <a:extLst>
              <a:ext uri="{FF2B5EF4-FFF2-40B4-BE49-F238E27FC236}">
                <a16:creationId xmlns:a16="http://schemas.microsoft.com/office/drawing/2014/main" id="{475CE30D-8C95-4716-A3AB-29EC9A5F1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39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41" name="Freeform 23">
            <a:extLst>
              <a:ext uri="{FF2B5EF4-FFF2-40B4-BE49-F238E27FC236}">
                <a16:creationId xmlns:a16="http://schemas.microsoft.com/office/drawing/2014/main" id="{5262E9D7-B5C1-4E6C-B3EF-2F48077054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4" name="Picture 5" descr="Graphical user interface, text, application, email&#10;&#10;Description automatically generated">
            <a:extLst>
              <a:ext uri="{FF2B5EF4-FFF2-40B4-BE49-F238E27FC236}">
                <a16:creationId xmlns:a16="http://schemas.microsoft.com/office/drawing/2014/main" id="{CB7AEC8C-B4CB-8AC0-7781-6D8C5684CDAC}"/>
              </a:ext>
            </a:extLst>
          </p:cNvPr>
          <p:cNvPicPr>
            <a:picLocks noChangeAspect="1"/>
          </p:cNvPicPr>
          <p:nvPr/>
        </p:nvPicPr>
        <p:blipFill>
          <a:blip r:embed="rId3"/>
          <a:stretch>
            <a:fillRect/>
          </a:stretch>
        </p:blipFill>
        <p:spPr>
          <a:xfrm>
            <a:off x="6038108" y="660824"/>
            <a:ext cx="4151752" cy="1928024"/>
          </a:xfrm>
          <a:prstGeom prst="rect">
            <a:avLst/>
          </a:prstGeom>
          <a:effectLst/>
        </p:spPr>
      </p:pic>
      <p:pic>
        <p:nvPicPr>
          <p:cNvPr id="9" name="Picture 9" descr="Table&#10;&#10;Description automatically generated">
            <a:extLst>
              <a:ext uri="{FF2B5EF4-FFF2-40B4-BE49-F238E27FC236}">
                <a16:creationId xmlns:a16="http://schemas.microsoft.com/office/drawing/2014/main" id="{C697819A-2DCA-BB2B-5AB9-EFF23BAF88A4}"/>
              </a:ext>
            </a:extLst>
          </p:cNvPr>
          <p:cNvPicPr>
            <a:picLocks noChangeAspect="1"/>
          </p:cNvPicPr>
          <p:nvPr/>
        </p:nvPicPr>
        <p:blipFill>
          <a:blip r:embed="rId4"/>
          <a:stretch>
            <a:fillRect/>
          </a:stretch>
        </p:blipFill>
        <p:spPr>
          <a:xfrm>
            <a:off x="6096309" y="2739035"/>
            <a:ext cx="4471792" cy="1576522"/>
          </a:xfrm>
          <a:prstGeom prst="rect">
            <a:avLst/>
          </a:prstGeom>
          <a:effectLst/>
        </p:spPr>
      </p:pic>
      <p:sp>
        <p:nvSpPr>
          <p:cNvPr id="43" name="Rectangle 42">
            <a:extLst>
              <a:ext uri="{FF2B5EF4-FFF2-40B4-BE49-F238E27FC236}">
                <a16:creationId xmlns:a16="http://schemas.microsoft.com/office/drawing/2014/main" id="{C8C7DA03-3808-49BC-946F-ECACEAE88D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0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B8FFEDE-DEAA-DB44-8D00-746C51D1489D}"/>
              </a:ext>
            </a:extLst>
          </p:cNvPr>
          <p:cNvSpPr>
            <a:spLocks noGrp="1"/>
          </p:cNvSpPr>
          <p:nvPr>
            <p:ph idx="1"/>
          </p:nvPr>
        </p:nvSpPr>
        <p:spPr>
          <a:xfrm>
            <a:off x="646113" y="2052918"/>
            <a:ext cx="4165146" cy="4195481"/>
          </a:xfrm>
        </p:spPr>
        <p:txBody>
          <a:bodyPr vert="horz" lIns="91440" tIns="45720" rIns="91440" bIns="45720" rtlCol="0" anchor="t">
            <a:normAutofit/>
          </a:bodyPr>
          <a:lstStyle/>
          <a:p>
            <a:pPr marL="0" indent="0">
              <a:buNone/>
            </a:pPr>
            <a:endParaRPr lang="en-US"/>
          </a:p>
          <a:p>
            <a:pPr fontAlgn="base"/>
            <a:r>
              <a:rPr lang="en-US" dirty="0">
                <a:ea typeface="+mj-lt"/>
                <a:cs typeface="+mj-lt"/>
              </a:rPr>
              <a:t>CREATE TABLE</a:t>
            </a:r>
            <a:endParaRPr lang="en-US" dirty="0"/>
          </a:p>
          <a:p>
            <a:pPr lvl="1">
              <a:buClr>
                <a:srgbClr val="8AD0D6"/>
              </a:buClr>
            </a:pPr>
            <a:r>
              <a:rPr lang="en-US" dirty="0">
                <a:ea typeface="+mj-lt"/>
                <a:cs typeface="+mj-lt"/>
              </a:rPr>
              <a:t>The data was inserted from the main table using the INSERT and SELECT command.</a:t>
            </a:r>
            <a:endParaRPr lang="en-US" dirty="0"/>
          </a:p>
          <a:p>
            <a:pPr lvl="1">
              <a:buClr>
                <a:srgbClr val="8AD0D6"/>
              </a:buClr>
            </a:pPr>
            <a:r>
              <a:rPr lang="en-US" dirty="0">
                <a:ea typeface="+mj-lt"/>
                <a:cs typeface="+mj-lt"/>
              </a:rPr>
              <a:t>The records in the </a:t>
            </a:r>
            <a:r>
              <a:rPr lang="en-US" dirty="0" err="1">
                <a:ea typeface="+mj-lt"/>
                <a:cs typeface="+mj-lt"/>
              </a:rPr>
              <a:t>cryptodata</a:t>
            </a:r>
            <a:r>
              <a:rPr lang="en-US" dirty="0">
                <a:ea typeface="+mj-lt"/>
                <a:cs typeface="+mj-lt"/>
              </a:rPr>
              <a:t> table were retrieved and validated.</a:t>
            </a:r>
          </a:p>
          <a:p>
            <a:pPr>
              <a:buClr>
                <a:srgbClr val="8AD0D6"/>
              </a:buClr>
            </a:pPr>
            <a:endParaRPr lang="en-US"/>
          </a:p>
          <a:p>
            <a:pPr>
              <a:buClr>
                <a:srgbClr val="8AD0D6"/>
              </a:buClr>
            </a:pPr>
            <a:endParaRPr lang="en-US"/>
          </a:p>
          <a:p>
            <a:pPr>
              <a:buClr>
                <a:srgbClr val="F7F7F7"/>
              </a:buClr>
            </a:pPr>
            <a:endParaRPr lang="en-US"/>
          </a:p>
          <a:p>
            <a:pPr marL="0" indent="0" fontAlgn="base">
              <a:buNone/>
            </a:pPr>
            <a:endParaRPr lang="en-US"/>
          </a:p>
          <a:p>
            <a:pPr marL="0" indent="0">
              <a:buNone/>
            </a:pPr>
            <a:endParaRPr lang="en-US"/>
          </a:p>
          <a:p>
            <a:endParaRPr lang="en-US"/>
          </a:p>
          <a:p>
            <a:pPr marL="0" indent="0">
              <a:buNone/>
            </a:pPr>
            <a:endParaRPr lang="en-US"/>
          </a:p>
        </p:txBody>
      </p:sp>
      <p:pic>
        <p:nvPicPr>
          <p:cNvPr id="8" name="Picture 8" descr="Graphical user interface, text, application, email&#10;&#10;Description automatically generated">
            <a:extLst>
              <a:ext uri="{FF2B5EF4-FFF2-40B4-BE49-F238E27FC236}">
                <a16:creationId xmlns:a16="http://schemas.microsoft.com/office/drawing/2014/main" id="{D1B154E5-B14F-D0D2-0C6C-FF77299BB8F8}"/>
              </a:ext>
            </a:extLst>
          </p:cNvPr>
          <p:cNvPicPr>
            <a:picLocks noChangeAspect="1"/>
          </p:cNvPicPr>
          <p:nvPr/>
        </p:nvPicPr>
        <p:blipFill>
          <a:blip r:embed="rId5"/>
          <a:stretch>
            <a:fillRect/>
          </a:stretch>
        </p:blipFill>
        <p:spPr>
          <a:xfrm>
            <a:off x="5860310" y="4725663"/>
            <a:ext cx="5449471" cy="1743830"/>
          </a:xfrm>
          <a:prstGeom prst="rect">
            <a:avLst/>
          </a:prstGeom>
          <a:effectLst/>
        </p:spPr>
      </p:pic>
    </p:spTree>
    <p:extLst>
      <p:ext uri="{BB962C8B-B14F-4D97-AF65-F5344CB8AC3E}">
        <p14:creationId xmlns:p14="http://schemas.microsoft.com/office/powerpoint/2010/main" val="10983034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3B48A-EB9B-E14A-A561-7FE5F734CEC6}"/>
              </a:ext>
            </a:extLst>
          </p:cNvPr>
          <p:cNvSpPr>
            <a:spLocks noGrp="1"/>
          </p:cNvSpPr>
          <p:nvPr>
            <p:ph type="title"/>
          </p:nvPr>
        </p:nvSpPr>
        <p:spPr>
          <a:xfrm>
            <a:off x="646112" y="452718"/>
            <a:ext cx="4165580" cy="1400530"/>
          </a:xfrm>
        </p:spPr>
        <p:txBody>
          <a:bodyPr>
            <a:normAutofit/>
          </a:bodyPr>
          <a:lstStyle/>
          <a:p>
            <a:r>
              <a:rPr lang="en-US">
                <a:ea typeface="+mj-lt"/>
                <a:cs typeface="+mj-lt"/>
              </a:rPr>
              <a:t>Analysis</a:t>
            </a:r>
            <a:endParaRPr lang="en-US"/>
          </a:p>
        </p:txBody>
      </p:sp>
      <p:sp>
        <p:nvSpPr>
          <p:cNvPr id="39" name="Freeform: Shape 38">
            <a:extLst>
              <a:ext uri="{FF2B5EF4-FFF2-40B4-BE49-F238E27FC236}">
                <a16:creationId xmlns:a16="http://schemas.microsoft.com/office/drawing/2014/main" id="{475CE30D-8C95-4716-A3AB-29EC9A5F1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39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41" name="Freeform 23">
            <a:extLst>
              <a:ext uri="{FF2B5EF4-FFF2-40B4-BE49-F238E27FC236}">
                <a16:creationId xmlns:a16="http://schemas.microsoft.com/office/drawing/2014/main" id="{5262E9D7-B5C1-4E6C-B3EF-2F48077054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43" name="Rectangle 42">
            <a:extLst>
              <a:ext uri="{FF2B5EF4-FFF2-40B4-BE49-F238E27FC236}">
                <a16:creationId xmlns:a16="http://schemas.microsoft.com/office/drawing/2014/main" id="{C8C7DA03-3808-49BC-946F-ECACEAE88D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0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B8FFEDE-DEAA-DB44-8D00-746C51D1489D}"/>
              </a:ext>
            </a:extLst>
          </p:cNvPr>
          <p:cNvSpPr>
            <a:spLocks noGrp="1"/>
          </p:cNvSpPr>
          <p:nvPr>
            <p:ph idx="1"/>
          </p:nvPr>
        </p:nvSpPr>
        <p:spPr>
          <a:xfrm>
            <a:off x="646113" y="2052918"/>
            <a:ext cx="4165146" cy="4195481"/>
          </a:xfrm>
        </p:spPr>
        <p:txBody>
          <a:bodyPr vert="horz" lIns="91440" tIns="45720" rIns="91440" bIns="45720" rtlCol="0" anchor="t">
            <a:normAutofit/>
          </a:bodyPr>
          <a:lstStyle/>
          <a:p>
            <a:pPr marL="0" indent="0">
              <a:buNone/>
            </a:pPr>
            <a:endParaRPr lang="en-US"/>
          </a:p>
          <a:p>
            <a:pPr fontAlgn="base"/>
            <a:r>
              <a:rPr lang="en-US">
                <a:ea typeface="+mj-lt"/>
                <a:cs typeface="+mj-lt"/>
              </a:rPr>
              <a:t>Top ranked cryptocurrencies</a:t>
            </a:r>
          </a:p>
          <a:p>
            <a:pPr lvl="1">
              <a:buClr>
                <a:srgbClr val="8AD0D6"/>
              </a:buClr>
            </a:pPr>
            <a:r>
              <a:rPr lang="en-US">
                <a:ea typeface="+mj-lt"/>
                <a:cs typeface="+mj-lt"/>
              </a:rPr>
              <a:t>Bitcoin has been ranked 1st with a price value of 30,000 approx.</a:t>
            </a:r>
            <a:endParaRPr lang="en-US"/>
          </a:p>
          <a:p>
            <a:pPr lvl="1">
              <a:buClr>
                <a:srgbClr val="8AD0D6"/>
              </a:buClr>
            </a:pPr>
            <a:r>
              <a:rPr lang="en-US">
                <a:ea typeface="+mj-lt"/>
                <a:cs typeface="+mj-lt"/>
              </a:rPr>
              <a:t>Bitcoin has a market capitalization of 567 billion</a:t>
            </a:r>
          </a:p>
          <a:p>
            <a:pPr>
              <a:buClr>
                <a:srgbClr val="8AD0D6"/>
              </a:buClr>
            </a:pPr>
            <a:endParaRPr lang="en-US"/>
          </a:p>
          <a:p>
            <a:pPr>
              <a:buClr>
                <a:srgbClr val="8AD0D6"/>
              </a:buClr>
            </a:pPr>
            <a:endParaRPr lang="en-US"/>
          </a:p>
          <a:p>
            <a:pPr>
              <a:buClr>
                <a:srgbClr val="8AD0D6"/>
              </a:buClr>
            </a:pPr>
            <a:endParaRPr lang="en-US"/>
          </a:p>
          <a:p>
            <a:pPr>
              <a:buClr>
                <a:srgbClr val="F7F7F7"/>
              </a:buClr>
            </a:pPr>
            <a:endParaRPr lang="en-US"/>
          </a:p>
          <a:p>
            <a:pPr marL="0" indent="0" fontAlgn="base">
              <a:buNone/>
            </a:pPr>
            <a:endParaRPr lang="en-US"/>
          </a:p>
          <a:p>
            <a:pPr marL="0" indent="0">
              <a:buNone/>
            </a:pPr>
            <a:endParaRPr lang="en-US"/>
          </a:p>
          <a:p>
            <a:endParaRPr lang="en-US"/>
          </a:p>
          <a:p>
            <a:pPr marL="0" indent="0">
              <a:buNone/>
            </a:pPr>
            <a:endParaRPr lang="en-US"/>
          </a:p>
        </p:txBody>
      </p:sp>
      <p:pic>
        <p:nvPicPr>
          <p:cNvPr id="6" name="Picture 6" descr="Table&#10;&#10;Description automatically generated">
            <a:extLst>
              <a:ext uri="{FF2B5EF4-FFF2-40B4-BE49-F238E27FC236}">
                <a16:creationId xmlns:a16="http://schemas.microsoft.com/office/drawing/2014/main" id="{F4EAB9D6-ED92-1894-9046-FC110BA22A7B}"/>
              </a:ext>
            </a:extLst>
          </p:cNvPr>
          <p:cNvPicPr>
            <a:picLocks noChangeAspect="1"/>
          </p:cNvPicPr>
          <p:nvPr/>
        </p:nvPicPr>
        <p:blipFill>
          <a:blip r:embed="rId3"/>
          <a:stretch>
            <a:fillRect/>
          </a:stretch>
        </p:blipFill>
        <p:spPr>
          <a:xfrm>
            <a:off x="5801360" y="1853304"/>
            <a:ext cx="6172200" cy="2861833"/>
          </a:xfrm>
          <a:prstGeom prst="rect">
            <a:avLst/>
          </a:prstGeom>
        </p:spPr>
      </p:pic>
    </p:spTree>
    <p:extLst>
      <p:ext uri="{BB962C8B-B14F-4D97-AF65-F5344CB8AC3E}">
        <p14:creationId xmlns:p14="http://schemas.microsoft.com/office/powerpoint/2010/main" val="30137197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3B48A-EB9B-E14A-A561-7FE5F734CEC6}"/>
              </a:ext>
            </a:extLst>
          </p:cNvPr>
          <p:cNvSpPr>
            <a:spLocks noGrp="1"/>
          </p:cNvSpPr>
          <p:nvPr>
            <p:ph type="title"/>
          </p:nvPr>
        </p:nvSpPr>
        <p:spPr>
          <a:xfrm>
            <a:off x="646112" y="452718"/>
            <a:ext cx="4165580" cy="1400530"/>
          </a:xfrm>
        </p:spPr>
        <p:txBody>
          <a:bodyPr>
            <a:normAutofit/>
          </a:bodyPr>
          <a:lstStyle/>
          <a:p>
            <a:r>
              <a:rPr lang="en-US">
                <a:ea typeface="+mj-lt"/>
                <a:cs typeface="+mj-lt"/>
              </a:rPr>
              <a:t>Analysis</a:t>
            </a:r>
            <a:endParaRPr lang="en-US"/>
          </a:p>
        </p:txBody>
      </p:sp>
      <p:sp>
        <p:nvSpPr>
          <p:cNvPr id="39" name="Freeform: Shape 38">
            <a:extLst>
              <a:ext uri="{FF2B5EF4-FFF2-40B4-BE49-F238E27FC236}">
                <a16:creationId xmlns:a16="http://schemas.microsoft.com/office/drawing/2014/main" id="{475CE30D-8C95-4716-A3AB-29EC9A5F1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39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41" name="Freeform 23">
            <a:extLst>
              <a:ext uri="{FF2B5EF4-FFF2-40B4-BE49-F238E27FC236}">
                <a16:creationId xmlns:a16="http://schemas.microsoft.com/office/drawing/2014/main" id="{5262E9D7-B5C1-4E6C-B3EF-2F48077054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43" name="Rectangle 42">
            <a:extLst>
              <a:ext uri="{FF2B5EF4-FFF2-40B4-BE49-F238E27FC236}">
                <a16:creationId xmlns:a16="http://schemas.microsoft.com/office/drawing/2014/main" id="{C8C7DA03-3808-49BC-946F-ECACEAE88D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0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B8FFEDE-DEAA-DB44-8D00-746C51D1489D}"/>
              </a:ext>
            </a:extLst>
          </p:cNvPr>
          <p:cNvSpPr>
            <a:spLocks noGrp="1"/>
          </p:cNvSpPr>
          <p:nvPr>
            <p:ph idx="1"/>
          </p:nvPr>
        </p:nvSpPr>
        <p:spPr>
          <a:xfrm>
            <a:off x="646113" y="2052918"/>
            <a:ext cx="4165146" cy="4195481"/>
          </a:xfrm>
        </p:spPr>
        <p:txBody>
          <a:bodyPr vert="horz" lIns="91440" tIns="45720" rIns="91440" bIns="45720" rtlCol="0" anchor="t">
            <a:normAutofit/>
          </a:bodyPr>
          <a:lstStyle/>
          <a:p>
            <a:pPr marL="0" indent="0">
              <a:buNone/>
            </a:pPr>
            <a:endParaRPr lang="en-US"/>
          </a:p>
          <a:p>
            <a:pPr fontAlgn="base"/>
            <a:r>
              <a:rPr lang="en-US">
                <a:ea typeface="+mj-lt"/>
                <a:cs typeface="+mj-lt"/>
              </a:rPr>
              <a:t>Highest active trading pairs for cryptocurrencies.</a:t>
            </a:r>
          </a:p>
          <a:p>
            <a:pPr lvl="1">
              <a:buClr>
                <a:srgbClr val="8AD0D6"/>
              </a:buClr>
            </a:pPr>
            <a:r>
              <a:rPr lang="en-US">
                <a:ea typeface="+mj-lt"/>
                <a:cs typeface="+mj-lt"/>
              </a:rPr>
              <a:t>Tether has the highest number of active trading pairs available. i.e., it accepts other 33404 cryptocurrencies in exchange. </a:t>
            </a:r>
          </a:p>
          <a:p>
            <a:pPr lvl="1">
              <a:buClr>
                <a:srgbClr val="8AD0D6"/>
              </a:buClr>
            </a:pPr>
            <a:r>
              <a:rPr lang="en-US">
                <a:ea typeface="+mj-lt"/>
                <a:cs typeface="+mj-lt"/>
              </a:rPr>
              <a:t>Next come Bitcoin which accepts 9431 other cryptocurrencies.</a:t>
            </a:r>
            <a:endParaRPr lang="en-US"/>
          </a:p>
          <a:p>
            <a:pPr>
              <a:buClr>
                <a:srgbClr val="8AD0D6"/>
              </a:buClr>
            </a:pPr>
            <a:endParaRPr lang="en-US"/>
          </a:p>
          <a:p>
            <a:pPr>
              <a:buClr>
                <a:srgbClr val="8AD0D6"/>
              </a:buClr>
            </a:pPr>
            <a:endParaRPr lang="en-US"/>
          </a:p>
          <a:p>
            <a:pPr>
              <a:buClr>
                <a:srgbClr val="8AD0D6"/>
              </a:buClr>
            </a:pPr>
            <a:endParaRPr lang="en-US"/>
          </a:p>
          <a:p>
            <a:pPr>
              <a:buClr>
                <a:srgbClr val="F7F7F7"/>
              </a:buClr>
            </a:pPr>
            <a:endParaRPr lang="en-US"/>
          </a:p>
          <a:p>
            <a:pPr marL="0" indent="0" fontAlgn="base">
              <a:buNone/>
            </a:pPr>
            <a:endParaRPr lang="en-US"/>
          </a:p>
          <a:p>
            <a:pPr marL="0" indent="0">
              <a:buNone/>
            </a:pPr>
            <a:endParaRPr lang="en-US"/>
          </a:p>
          <a:p>
            <a:endParaRPr lang="en-US"/>
          </a:p>
          <a:p>
            <a:pPr marL="0" indent="0">
              <a:buNone/>
            </a:pPr>
            <a:endParaRPr lang="en-US"/>
          </a:p>
        </p:txBody>
      </p:sp>
      <p:pic>
        <p:nvPicPr>
          <p:cNvPr id="5" name="Picture 6" descr="Table&#10;&#10;Description automatically generated">
            <a:extLst>
              <a:ext uri="{FF2B5EF4-FFF2-40B4-BE49-F238E27FC236}">
                <a16:creationId xmlns:a16="http://schemas.microsoft.com/office/drawing/2014/main" id="{9DF75F63-AEC4-2622-0F72-8B002F500DAD}"/>
              </a:ext>
            </a:extLst>
          </p:cNvPr>
          <p:cNvPicPr>
            <a:picLocks noChangeAspect="1"/>
          </p:cNvPicPr>
          <p:nvPr/>
        </p:nvPicPr>
        <p:blipFill>
          <a:blip r:embed="rId3"/>
          <a:stretch>
            <a:fillRect/>
          </a:stretch>
        </p:blipFill>
        <p:spPr>
          <a:xfrm>
            <a:off x="5928360" y="2513145"/>
            <a:ext cx="5689600" cy="1836790"/>
          </a:xfrm>
          <a:prstGeom prst="rect">
            <a:avLst/>
          </a:prstGeom>
        </p:spPr>
      </p:pic>
    </p:spTree>
    <p:extLst>
      <p:ext uri="{BB962C8B-B14F-4D97-AF65-F5344CB8AC3E}">
        <p14:creationId xmlns:p14="http://schemas.microsoft.com/office/powerpoint/2010/main" val="12281370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3B48A-EB9B-E14A-A561-7FE5F734CEC6}"/>
              </a:ext>
            </a:extLst>
          </p:cNvPr>
          <p:cNvSpPr>
            <a:spLocks noGrp="1"/>
          </p:cNvSpPr>
          <p:nvPr>
            <p:ph type="title"/>
          </p:nvPr>
        </p:nvSpPr>
        <p:spPr>
          <a:xfrm>
            <a:off x="646112" y="452718"/>
            <a:ext cx="4165580" cy="1400530"/>
          </a:xfrm>
        </p:spPr>
        <p:txBody>
          <a:bodyPr>
            <a:normAutofit/>
          </a:bodyPr>
          <a:lstStyle/>
          <a:p>
            <a:r>
              <a:rPr lang="en-US">
                <a:ea typeface="+mj-lt"/>
                <a:cs typeface="+mj-lt"/>
              </a:rPr>
              <a:t>Analysis</a:t>
            </a:r>
            <a:endParaRPr lang="en-US"/>
          </a:p>
        </p:txBody>
      </p:sp>
      <p:sp>
        <p:nvSpPr>
          <p:cNvPr id="39" name="Freeform: Shape 38">
            <a:extLst>
              <a:ext uri="{FF2B5EF4-FFF2-40B4-BE49-F238E27FC236}">
                <a16:creationId xmlns:a16="http://schemas.microsoft.com/office/drawing/2014/main" id="{475CE30D-8C95-4716-A3AB-29EC9A5F1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39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41" name="Freeform 23">
            <a:extLst>
              <a:ext uri="{FF2B5EF4-FFF2-40B4-BE49-F238E27FC236}">
                <a16:creationId xmlns:a16="http://schemas.microsoft.com/office/drawing/2014/main" id="{5262E9D7-B5C1-4E6C-B3EF-2F48077054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43" name="Rectangle 42">
            <a:extLst>
              <a:ext uri="{FF2B5EF4-FFF2-40B4-BE49-F238E27FC236}">
                <a16:creationId xmlns:a16="http://schemas.microsoft.com/office/drawing/2014/main" id="{C8C7DA03-3808-49BC-946F-ECACEAE88D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0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B8FFEDE-DEAA-DB44-8D00-746C51D1489D}"/>
              </a:ext>
            </a:extLst>
          </p:cNvPr>
          <p:cNvSpPr>
            <a:spLocks noGrp="1"/>
          </p:cNvSpPr>
          <p:nvPr>
            <p:ph idx="1"/>
          </p:nvPr>
        </p:nvSpPr>
        <p:spPr>
          <a:xfrm>
            <a:off x="646113" y="2052918"/>
            <a:ext cx="4165146" cy="4195481"/>
          </a:xfrm>
        </p:spPr>
        <p:txBody>
          <a:bodyPr vert="horz" lIns="91440" tIns="45720" rIns="91440" bIns="45720" rtlCol="0" anchor="t">
            <a:normAutofit/>
          </a:bodyPr>
          <a:lstStyle/>
          <a:p>
            <a:pPr marL="0" indent="0">
              <a:buNone/>
            </a:pPr>
            <a:endParaRPr lang="en-US"/>
          </a:p>
          <a:p>
            <a:pPr fontAlgn="base"/>
            <a:r>
              <a:rPr lang="en-US">
                <a:ea typeface="+mj-lt"/>
                <a:cs typeface="+mj-lt"/>
              </a:rPr>
              <a:t>Obtain descriptive statistics for price and volume of cryptocurrencies</a:t>
            </a:r>
          </a:p>
          <a:p>
            <a:pPr lvl="1">
              <a:buClr>
                <a:srgbClr val="8AD0D6"/>
              </a:buClr>
            </a:pPr>
            <a:r>
              <a:rPr lang="en-US">
                <a:ea typeface="+mj-lt"/>
                <a:cs typeface="+mj-lt"/>
              </a:rPr>
              <a:t>The minimum price was in cents and the maximum price went up to 3,06,900 USD. </a:t>
            </a:r>
          </a:p>
          <a:p>
            <a:pPr lvl="1">
              <a:buClr>
                <a:srgbClr val="8AD0D6"/>
              </a:buClr>
            </a:pPr>
            <a:r>
              <a:rPr lang="en-US">
                <a:ea typeface="+mj-lt"/>
                <a:cs typeface="+mj-lt"/>
              </a:rPr>
              <a:t>The spread in the price attribute was around 4932 USD.</a:t>
            </a:r>
            <a:endParaRPr lang="en-US"/>
          </a:p>
          <a:p>
            <a:pPr>
              <a:buClr>
                <a:srgbClr val="8AD0D6"/>
              </a:buClr>
            </a:pPr>
            <a:endParaRPr lang="en-US"/>
          </a:p>
          <a:p>
            <a:pPr>
              <a:buClr>
                <a:srgbClr val="8AD0D6"/>
              </a:buClr>
            </a:pPr>
            <a:endParaRPr lang="en-US"/>
          </a:p>
          <a:p>
            <a:pPr>
              <a:buClr>
                <a:srgbClr val="8AD0D6"/>
              </a:buClr>
            </a:pPr>
            <a:endParaRPr lang="en-US"/>
          </a:p>
          <a:p>
            <a:pPr>
              <a:buClr>
                <a:srgbClr val="F7F7F7"/>
              </a:buClr>
            </a:pPr>
            <a:endParaRPr lang="en-US"/>
          </a:p>
          <a:p>
            <a:pPr marL="0" indent="0" fontAlgn="base">
              <a:buNone/>
            </a:pPr>
            <a:endParaRPr lang="en-US"/>
          </a:p>
          <a:p>
            <a:pPr marL="0" indent="0">
              <a:buNone/>
            </a:pPr>
            <a:endParaRPr lang="en-US"/>
          </a:p>
          <a:p>
            <a:endParaRPr lang="en-US"/>
          </a:p>
          <a:p>
            <a:pPr marL="0" indent="0">
              <a:buNone/>
            </a:pPr>
            <a:endParaRPr lang="en-US"/>
          </a:p>
        </p:txBody>
      </p:sp>
      <p:pic>
        <p:nvPicPr>
          <p:cNvPr id="4" name="Picture 5" descr="Graphical user interface, text, application&#10;&#10;Description automatically generated">
            <a:extLst>
              <a:ext uri="{FF2B5EF4-FFF2-40B4-BE49-F238E27FC236}">
                <a16:creationId xmlns:a16="http://schemas.microsoft.com/office/drawing/2014/main" id="{8AF2D842-B93E-1E59-021E-28928AC9317F}"/>
              </a:ext>
            </a:extLst>
          </p:cNvPr>
          <p:cNvPicPr>
            <a:picLocks noChangeAspect="1"/>
          </p:cNvPicPr>
          <p:nvPr/>
        </p:nvPicPr>
        <p:blipFill>
          <a:blip r:embed="rId3"/>
          <a:stretch>
            <a:fillRect/>
          </a:stretch>
        </p:blipFill>
        <p:spPr>
          <a:xfrm>
            <a:off x="5913120" y="2560635"/>
            <a:ext cx="5572760" cy="2290451"/>
          </a:xfrm>
          <a:prstGeom prst="rect">
            <a:avLst/>
          </a:prstGeom>
        </p:spPr>
      </p:pic>
    </p:spTree>
    <p:extLst>
      <p:ext uri="{BB962C8B-B14F-4D97-AF65-F5344CB8AC3E}">
        <p14:creationId xmlns:p14="http://schemas.microsoft.com/office/powerpoint/2010/main" val="34024079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3B48A-EB9B-E14A-A561-7FE5F734CEC6}"/>
              </a:ext>
            </a:extLst>
          </p:cNvPr>
          <p:cNvSpPr>
            <a:spLocks noGrp="1"/>
          </p:cNvSpPr>
          <p:nvPr>
            <p:ph type="title"/>
          </p:nvPr>
        </p:nvSpPr>
        <p:spPr>
          <a:xfrm>
            <a:off x="646112" y="452718"/>
            <a:ext cx="4165580" cy="1400530"/>
          </a:xfrm>
        </p:spPr>
        <p:txBody>
          <a:bodyPr>
            <a:normAutofit/>
          </a:bodyPr>
          <a:lstStyle/>
          <a:p>
            <a:r>
              <a:rPr lang="en-US">
                <a:ea typeface="+mj-lt"/>
                <a:cs typeface="+mj-lt"/>
              </a:rPr>
              <a:t>Analysis</a:t>
            </a:r>
            <a:endParaRPr lang="en-US"/>
          </a:p>
        </p:txBody>
      </p:sp>
      <p:sp>
        <p:nvSpPr>
          <p:cNvPr id="39" name="Freeform: Shape 38">
            <a:extLst>
              <a:ext uri="{FF2B5EF4-FFF2-40B4-BE49-F238E27FC236}">
                <a16:creationId xmlns:a16="http://schemas.microsoft.com/office/drawing/2014/main" id="{475CE30D-8C95-4716-A3AB-29EC9A5F1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39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41" name="Freeform 23">
            <a:extLst>
              <a:ext uri="{FF2B5EF4-FFF2-40B4-BE49-F238E27FC236}">
                <a16:creationId xmlns:a16="http://schemas.microsoft.com/office/drawing/2014/main" id="{5262E9D7-B5C1-4E6C-B3EF-2F48077054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43" name="Rectangle 42">
            <a:extLst>
              <a:ext uri="{FF2B5EF4-FFF2-40B4-BE49-F238E27FC236}">
                <a16:creationId xmlns:a16="http://schemas.microsoft.com/office/drawing/2014/main" id="{C8C7DA03-3808-49BC-946F-ECACEAE88D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0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B8FFEDE-DEAA-DB44-8D00-746C51D1489D}"/>
              </a:ext>
            </a:extLst>
          </p:cNvPr>
          <p:cNvSpPr>
            <a:spLocks noGrp="1"/>
          </p:cNvSpPr>
          <p:nvPr>
            <p:ph idx="1"/>
          </p:nvPr>
        </p:nvSpPr>
        <p:spPr>
          <a:xfrm>
            <a:off x="646113" y="2052918"/>
            <a:ext cx="4165146" cy="4195481"/>
          </a:xfrm>
        </p:spPr>
        <p:txBody>
          <a:bodyPr vert="horz" lIns="91440" tIns="45720" rIns="91440" bIns="45720" rtlCol="0" anchor="t">
            <a:normAutofit/>
          </a:bodyPr>
          <a:lstStyle/>
          <a:p>
            <a:pPr marL="0" indent="0">
              <a:buNone/>
            </a:pPr>
            <a:endParaRPr lang="en-US"/>
          </a:p>
          <a:p>
            <a:pPr fontAlgn="base"/>
            <a:r>
              <a:rPr lang="en-US">
                <a:ea typeface="+mj-lt"/>
                <a:cs typeface="+mj-lt"/>
              </a:rPr>
              <a:t>Currencies that would be suitable for mining</a:t>
            </a:r>
          </a:p>
          <a:p>
            <a:pPr lvl="1">
              <a:buClr>
                <a:srgbClr val="8AD0D6"/>
              </a:buClr>
            </a:pPr>
            <a:r>
              <a:rPr lang="en-US">
                <a:ea typeface="+mj-lt"/>
                <a:cs typeface="+mj-lt"/>
              </a:rPr>
              <a:t>Bitcoin had around 20,00,000 mineable units left.</a:t>
            </a:r>
          </a:p>
          <a:p>
            <a:pPr lvl="1">
              <a:buClr>
                <a:srgbClr val="8AD0D6"/>
              </a:buClr>
            </a:pPr>
            <a:r>
              <a:rPr lang="en-US">
                <a:ea typeface="+mj-lt"/>
                <a:cs typeface="+mj-lt"/>
              </a:rPr>
              <a:t>The 0 in the mineable units mean that those cryptocurrencies don’t have any mineable units left and they are maxed out. Litecoin and </a:t>
            </a:r>
            <a:r>
              <a:rPr lang="en-US" err="1">
                <a:ea typeface="+mj-lt"/>
                <a:cs typeface="+mj-lt"/>
              </a:rPr>
              <a:t>Feathercoin</a:t>
            </a:r>
            <a:r>
              <a:rPr lang="en-US">
                <a:ea typeface="+mj-lt"/>
                <a:cs typeface="+mj-lt"/>
              </a:rPr>
              <a:t> are of that type.</a:t>
            </a:r>
          </a:p>
          <a:p>
            <a:pPr>
              <a:buClr>
                <a:srgbClr val="8AD0D6"/>
              </a:buClr>
            </a:pPr>
            <a:endParaRPr lang="en-US"/>
          </a:p>
          <a:p>
            <a:pPr>
              <a:buClr>
                <a:srgbClr val="8AD0D6"/>
              </a:buClr>
            </a:pPr>
            <a:endParaRPr lang="en-US"/>
          </a:p>
          <a:p>
            <a:pPr>
              <a:buClr>
                <a:srgbClr val="8AD0D6"/>
              </a:buClr>
            </a:pPr>
            <a:endParaRPr lang="en-US"/>
          </a:p>
          <a:p>
            <a:pPr>
              <a:buClr>
                <a:srgbClr val="F7F7F7"/>
              </a:buClr>
            </a:pPr>
            <a:endParaRPr lang="en-US"/>
          </a:p>
          <a:p>
            <a:pPr marL="0" indent="0" fontAlgn="base">
              <a:buNone/>
            </a:pPr>
            <a:endParaRPr lang="en-US"/>
          </a:p>
          <a:p>
            <a:pPr marL="0" indent="0">
              <a:buNone/>
            </a:pPr>
            <a:endParaRPr lang="en-US"/>
          </a:p>
          <a:p>
            <a:endParaRPr lang="en-US"/>
          </a:p>
          <a:p>
            <a:pPr marL="0" indent="0">
              <a:buNone/>
            </a:pPr>
            <a:endParaRPr lang="en-US"/>
          </a:p>
        </p:txBody>
      </p:sp>
      <p:pic>
        <p:nvPicPr>
          <p:cNvPr id="5" name="Picture 5" descr="Table&#10;&#10;Description automatically generated">
            <a:extLst>
              <a:ext uri="{FF2B5EF4-FFF2-40B4-BE49-F238E27FC236}">
                <a16:creationId xmlns:a16="http://schemas.microsoft.com/office/drawing/2014/main" id="{5C9F650A-6C08-4DB4-E44D-819BBC52C648}"/>
              </a:ext>
            </a:extLst>
          </p:cNvPr>
          <p:cNvPicPr>
            <a:picLocks noChangeAspect="1"/>
          </p:cNvPicPr>
          <p:nvPr/>
        </p:nvPicPr>
        <p:blipFill>
          <a:blip r:embed="rId3"/>
          <a:stretch>
            <a:fillRect/>
          </a:stretch>
        </p:blipFill>
        <p:spPr>
          <a:xfrm>
            <a:off x="5679902" y="2177707"/>
            <a:ext cx="5948680" cy="3319151"/>
          </a:xfrm>
          <a:prstGeom prst="rect">
            <a:avLst/>
          </a:prstGeom>
        </p:spPr>
      </p:pic>
    </p:spTree>
    <p:extLst>
      <p:ext uri="{BB962C8B-B14F-4D97-AF65-F5344CB8AC3E}">
        <p14:creationId xmlns:p14="http://schemas.microsoft.com/office/powerpoint/2010/main" val="28723872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3B48A-EB9B-E14A-A561-7FE5F734CEC6}"/>
              </a:ext>
            </a:extLst>
          </p:cNvPr>
          <p:cNvSpPr>
            <a:spLocks noGrp="1"/>
          </p:cNvSpPr>
          <p:nvPr>
            <p:ph type="title"/>
          </p:nvPr>
        </p:nvSpPr>
        <p:spPr>
          <a:xfrm>
            <a:off x="646112" y="452718"/>
            <a:ext cx="4165580" cy="1400530"/>
          </a:xfrm>
        </p:spPr>
        <p:txBody>
          <a:bodyPr>
            <a:normAutofit/>
          </a:bodyPr>
          <a:lstStyle/>
          <a:p>
            <a:r>
              <a:rPr lang="en-US">
                <a:ea typeface="+mj-lt"/>
                <a:cs typeface="+mj-lt"/>
              </a:rPr>
              <a:t>Analysis</a:t>
            </a:r>
            <a:endParaRPr lang="en-US"/>
          </a:p>
        </p:txBody>
      </p:sp>
      <p:sp>
        <p:nvSpPr>
          <p:cNvPr id="39" name="Freeform: Shape 38">
            <a:extLst>
              <a:ext uri="{FF2B5EF4-FFF2-40B4-BE49-F238E27FC236}">
                <a16:creationId xmlns:a16="http://schemas.microsoft.com/office/drawing/2014/main" id="{475CE30D-8C95-4716-A3AB-29EC9A5F1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39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41" name="Freeform 23">
            <a:extLst>
              <a:ext uri="{FF2B5EF4-FFF2-40B4-BE49-F238E27FC236}">
                <a16:creationId xmlns:a16="http://schemas.microsoft.com/office/drawing/2014/main" id="{5262E9D7-B5C1-4E6C-B3EF-2F48077054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43" name="Rectangle 42">
            <a:extLst>
              <a:ext uri="{FF2B5EF4-FFF2-40B4-BE49-F238E27FC236}">
                <a16:creationId xmlns:a16="http://schemas.microsoft.com/office/drawing/2014/main" id="{C8C7DA03-3808-49BC-946F-ECACEAE88D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0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B8FFEDE-DEAA-DB44-8D00-746C51D1489D}"/>
              </a:ext>
            </a:extLst>
          </p:cNvPr>
          <p:cNvSpPr>
            <a:spLocks noGrp="1"/>
          </p:cNvSpPr>
          <p:nvPr>
            <p:ph idx="1"/>
          </p:nvPr>
        </p:nvSpPr>
        <p:spPr>
          <a:xfrm>
            <a:off x="646113" y="2052918"/>
            <a:ext cx="4165146" cy="4195481"/>
          </a:xfrm>
        </p:spPr>
        <p:txBody>
          <a:bodyPr vert="horz" lIns="91440" tIns="45720" rIns="91440" bIns="45720" rtlCol="0" anchor="t">
            <a:normAutofit/>
          </a:bodyPr>
          <a:lstStyle/>
          <a:p>
            <a:pPr marL="0" indent="0">
              <a:buNone/>
            </a:pPr>
            <a:endParaRPr lang="en-US"/>
          </a:p>
          <a:p>
            <a:pPr fontAlgn="base"/>
            <a:r>
              <a:rPr lang="en-US">
                <a:ea typeface="+mj-lt"/>
                <a:cs typeface="+mj-lt"/>
              </a:rPr>
              <a:t>Coins that are almost completely mined</a:t>
            </a:r>
          </a:p>
          <a:p>
            <a:pPr>
              <a:buClr>
                <a:srgbClr val="8AD0D6"/>
              </a:buClr>
            </a:pPr>
            <a:endParaRPr lang="en-US"/>
          </a:p>
          <a:p>
            <a:pPr>
              <a:buClr>
                <a:srgbClr val="8AD0D6"/>
              </a:buClr>
            </a:pPr>
            <a:endParaRPr lang="en-US"/>
          </a:p>
          <a:p>
            <a:pPr>
              <a:buClr>
                <a:srgbClr val="8AD0D6"/>
              </a:buClr>
            </a:pPr>
            <a:endParaRPr lang="en-US"/>
          </a:p>
          <a:p>
            <a:pPr>
              <a:buClr>
                <a:srgbClr val="F7F7F7"/>
              </a:buClr>
            </a:pPr>
            <a:endParaRPr lang="en-US"/>
          </a:p>
          <a:p>
            <a:pPr marL="0" indent="0" fontAlgn="base">
              <a:buNone/>
            </a:pPr>
            <a:endParaRPr lang="en-US"/>
          </a:p>
          <a:p>
            <a:pPr marL="0" indent="0">
              <a:buNone/>
            </a:pPr>
            <a:endParaRPr lang="en-US"/>
          </a:p>
          <a:p>
            <a:endParaRPr lang="en-US"/>
          </a:p>
          <a:p>
            <a:pPr marL="0" indent="0">
              <a:buNone/>
            </a:pPr>
            <a:endParaRPr lang="en-US"/>
          </a:p>
        </p:txBody>
      </p:sp>
      <p:pic>
        <p:nvPicPr>
          <p:cNvPr id="6" name="Picture 6">
            <a:extLst>
              <a:ext uri="{FF2B5EF4-FFF2-40B4-BE49-F238E27FC236}">
                <a16:creationId xmlns:a16="http://schemas.microsoft.com/office/drawing/2014/main" id="{3B4E4906-EE1E-71E1-E0D1-CC7F05B3B74B}"/>
              </a:ext>
            </a:extLst>
          </p:cNvPr>
          <p:cNvPicPr>
            <a:picLocks noChangeAspect="1"/>
          </p:cNvPicPr>
          <p:nvPr/>
        </p:nvPicPr>
        <p:blipFill>
          <a:blip r:embed="rId3"/>
          <a:stretch>
            <a:fillRect/>
          </a:stretch>
        </p:blipFill>
        <p:spPr>
          <a:xfrm>
            <a:off x="6006372" y="2195820"/>
            <a:ext cx="5389880" cy="3025692"/>
          </a:xfrm>
          <a:prstGeom prst="rect">
            <a:avLst/>
          </a:prstGeom>
        </p:spPr>
      </p:pic>
    </p:spTree>
    <p:extLst>
      <p:ext uri="{BB962C8B-B14F-4D97-AF65-F5344CB8AC3E}">
        <p14:creationId xmlns:p14="http://schemas.microsoft.com/office/powerpoint/2010/main" val="2746446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0D9B8FD4-CDEB-4EB4-B4DE-C89E11938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8" name="Freeform 36">
            <a:extLst>
              <a:ext uri="{FF2B5EF4-FFF2-40B4-BE49-F238E27FC236}">
                <a16:creationId xmlns:a16="http://schemas.microsoft.com/office/drawing/2014/main" id="{5A2E3D1D-9E9F-4739-BA14-D4D7FA9F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30" name="Freeform: Shape 29">
            <a:extLst>
              <a:ext uri="{FF2B5EF4-FFF2-40B4-BE49-F238E27FC236}">
                <a16:creationId xmlns:a16="http://schemas.microsoft.com/office/drawing/2014/main" id="{1FFB365B-E9DC-4859-B8AB-CB83EEBE4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ADAB9C8-EB37-4914-A699-C716FC8FE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1EE8CE4-C07C-1146-9F44-18FB0B650FF2}"/>
              </a:ext>
            </a:extLst>
          </p:cNvPr>
          <p:cNvSpPr>
            <a:spLocks noGrp="1"/>
          </p:cNvSpPr>
          <p:nvPr>
            <p:ph type="title"/>
          </p:nvPr>
        </p:nvSpPr>
        <p:spPr>
          <a:xfrm>
            <a:off x="653143" y="1645920"/>
            <a:ext cx="3522879" cy="4470821"/>
          </a:xfrm>
        </p:spPr>
        <p:txBody>
          <a:bodyPr>
            <a:normAutofit/>
          </a:bodyPr>
          <a:lstStyle/>
          <a:p>
            <a:pPr algn="r"/>
            <a:r>
              <a:rPr lang="en-US" sz="3300">
                <a:solidFill>
                  <a:schemeClr val="bg2"/>
                </a:solidFill>
              </a:rPr>
              <a:t>INTRODUCTION</a:t>
            </a:r>
          </a:p>
        </p:txBody>
      </p:sp>
      <p:sp>
        <p:nvSpPr>
          <p:cNvPr id="3" name="Content Placeholder 2">
            <a:extLst>
              <a:ext uri="{FF2B5EF4-FFF2-40B4-BE49-F238E27FC236}">
                <a16:creationId xmlns:a16="http://schemas.microsoft.com/office/drawing/2014/main" id="{BF235573-4697-BA42-9A63-BB5317747B67}"/>
              </a:ext>
            </a:extLst>
          </p:cNvPr>
          <p:cNvSpPr>
            <a:spLocks noGrp="1"/>
          </p:cNvSpPr>
          <p:nvPr>
            <p:ph idx="1"/>
          </p:nvPr>
        </p:nvSpPr>
        <p:spPr>
          <a:xfrm>
            <a:off x="4940255" y="813000"/>
            <a:ext cx="7006579" cy="6044999"/>
          </a:xfrm>
        </p:spPr>
        <p:txBody>
          <a:bodyPr>
            <a:normAutofit/>
          </a:bodyPr>
          <a:lstStyle/>
          <a:p>
            <a:r>
              <a:rPr lang="en-US" b="1"/>
              <a:t>Cryptocurrency</a:t>
            </a:r>
            <a:r>
              <a:rPr lang="en-US"/>
              <a:t> </a:t>
            </a:r>
          </a:p>
          <a:p>
            <a:pPr lvl="1">
              <a:buFont typeface="Wingdings" pitchFamily="2" charset="2"/>
              <a:buChar char="§"/>
            </a:pPr>
            <a:r>
              <a:rPr lang="en-US"/>
              <a:t>Analysts estimate that the global cryptocurrency market will be more than triple by 2030, hitting a valuation of nearly </a:t>
            </a:r>
            <a:r>
              <a:rPr lang="en-US" b="1"/>
              <a:t>$5 billion.</a:t>
            </a:r>
          </a:p>
          <a:p>
            <a:pPr lvl="1">
              <a:buFont typeface="Wingdings" pitchFamily="2" charset="2"/>
              <a:buChar char="§"/>
            </a:pPr>
            <a:r>
              <a:rPr lang="en-US" b="1"/>
              <a:t>Crypto or Cryptocurrency</a:t>
            </a:r>
            <a:r>
              <a:rPr lang="en-US"/>
              <a:t> is a digital or virtual currency</a:t>
            </a:r>
          </a:p>
          <a:p>
            <a:pPr lvl="1">
              <a:buFont typeface="Wingdings" pitchFamily="2" charset="2"/>
              <a:buChar char="§"/>
            </a:pPr>
            <a:r>
              <a:rPr lang="en-US"/>
              <a:t>Secured by cryptography hence nearly impossible to counterfeit or double-spend</a:t>
            </a:r>
          </a:p>
          <a:p>
            <a:pPr lvl="1">
              <a:buFont typeface="Wingdings" pitchFamily="2" charset="2"/>
              <a:buChar char="§"/>
            </a:pPr>
            <a:r>
              <a:rPr lang="en-US"/>
              <a:t>Most cryptocurrencies are based on blockchain technology</a:t>
            </a:r>
          </a:p>
          <a:p>
            <a:pPr lvl="1">
              <a:buFont typeface="Wingdings" pitchFamily="2" charset="2"/>
              <a:buChar char="§"/>
            </a:pPr>
            <a:r>
              <a:rPr lang="en-US"/>
              <a:t>PRO’S</a:t>
            </a:r>
          </a:p>
          <a:p>
            <a:pPr lvl="2">
              <a:buFont typeface="Wingdings" pitchFamily="2" charset="2"/>
              <a:buChar char="§"/>
            </a:pPr>
            <a:r>
              <a:rPr lang="en-US"/>
              <a:t>Cheaper and Faster Money Transfers</a:t>
            </a:r>
          </a:p>
          <a:p>
            <a:pPr lvl="2">
              <a:buFont typeface="Wingdings" pitchFamily="2" charset="2"/>
              <a:buChar char="§"/>
            </a:pPr>
            <a:r>
              <a:rPr lang="en-US"/>
              <a:t>Decentralized (do not collapse at a single point of failure)</a:t>
            </a:r>
          </a:p>
          <a:p>
            <a:pPr lvl="1">
              <a:buFont typeface="Wingdings" pitchFamily="2" charset="2"/>
              <a:buChar char="§"/>
            </a:pPr>
            <a:r>
              <a:rPr lang="en-US"/>
              <a:t>CON’S</a:t>
            </a:r>
          </a:p>
          <a:p>
            <a:pPr lvl="2">
              <a:buFont typeface="Wingdings" pitchFamily="2" charset="2"/>
              <a:buChar char="§"/>
            </a:pPr>
            <a:r>
              <a:rPr lang="en-US"/>
              <a:t>Price Volatility</a:t>
            </a:r>
          </a:p>
          <a:p>
            <a:pPr lvl="2">
              <a:buFont typeface="Wingdings" pitchFamily="2" charset="2"/>
              <a:buChar char="§"/>
            </a:pPr>
            <a:r>
              <a:rPr lang="en-US"/>
              <a:t>High energy consumption for mining activities</a:t>
            </a:r>
          </a:p>
          <a:p>
            <a:pPr lvl="2">
              <a:buFont typeface="Wingdings" pitchFamily="2" charset="2"/>
              <a:buChar char="§"/>
            </a:pPr>
            <a:r>
              <a:rPr lang="en-US"/>
              <a:t>Use in criminal activities</a:t>
            </a:r>
          </a:p>
          <a:p>
            <a:pPr lvl="1">
              <a:buFont typeface="Wingdings" pitchFamily="2" charset="2"/>
              <a:buChar char="§"/>
            </a:pPr>
            <a:endParaRPr lang="en-US" b="1"/>
          </a:p>
        </p:txBody>
      </p:sp>
    </p:spTree>
    <p:extLst>
      <p:ext uri="{BB962C8B-B14F-4D97-AF65-F5344CB8AC3E}">
        <p14:creationId xmlns:p14="http://schemas.microsoft.com/office/powerpoint/2010/main" val="10143115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3B48A-EB9B-E14A-A561-7FE5F734CEC6}"/>
              </a:ext>
            </a:extLst>
          </p:cNvPr>
          <p:cNvSpPr>
            <a:spLocks noGrp="1"/>
          </p:cNvSpPr>
          <p:nvPr>
            <p:ph type="title"/>
          </p:nvPr>
        </p:nvSpPr>
        <p:spPr>
          <a:xfrm>
            <a:off x="646112" y="452718"/>
            <a:ext cx="4165580" cy="1400530"/>
          </a:xfrm>
        </p:spPr>
        <p:txBody>
          <a:bodyPr>
            <a:normAutofit/>
          </a:bodyPr>
          <a:lstStyle/>
          <a:p>
            <a:r>
              <a:rPr lang="en-US">
                <a:ea typeface="+mj-lt"/>
                <a:cs typeface="+mj-lt"/>
              </a:rPr>
              <a:t>Analysis</a:t>
            </a:r>
            <a:endParaRPr lang="en-US"/>
          </a:p>
        </p:txBody>
      </p:sp>
      <p:sp>
        <p:nvSpPr>
          <p:cNvPr id="39" name="Freeform: Shape 38">
            <a:extLst>
              <a:ext uri="{FF2B5EF4-FFF2-40B4-BE49-F238E27FC236}">
                <a16:creationId xmlns:a16="http://schemas.microsoft.com/office/drawing/2014/main" id="{475CE30D-8C95-4716-A3AB-29EC9A5F1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39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41" name="Freeform 23">
            <a:extLst>
              <a:ext uri="{FF2B5EF4-FFF2-40B4-BE49-F238E27FC236}">
                <a16:creationId xmlns:a16="http://schemas.microsoft.com/office/drawing/2014/main" id="{5262E9D7-B5C1-4E6C-B3EF-2F48077054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43" name="Rectangle 42">
            <a:extLst>
              <a:ext uri="{FF2B5EF4-FFF2-40B4-BE49-F238E27FC236}">
                <a16:creationId xmlns:a16="http://schemas.microsoft.com/office/drawing/2014/main" id="{C8C7DA03-3808-49BC-946F-ECACEAE88D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0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B8FFEDE-DEAA-DB44-8D00-746C51D1489D}"/>
              </a:ext>
            </a:extLst>
          </p:cNvPr>
          <p:cNvSpPr>
            <a:spLocks noGrp="1"/>
          </p:cNvSpPr>
          <p:nvPr>
            <p:ph idx="1"/>
          </p:nvPr>
        </p:nvSpPr>
        <p:spPr>
          <a:xfrm>
            <a:off x="646113" y="2052918"/>
            <a:ext cx="4165146" cy="4195481"/>
          </a:xfrm>
        </p:spPr>
        <p:txBody>
          <a:bodyPr vert="horz" lIns="91440" tIns="45720" rIns="91440" bIns="45720" rtlCol="0" anchor="t">
            <a:normAutofit/>
          </a:bodyPr>
          <a:lstStyle/>
          <a:p>
            <a:pPr marL="0" indent="0">
              <a:buNone/>
            </a:pPr>
            <a:endParaRPr lang="en-US"/>
          </a:p>
          <a:p>
            <a:pPr fontAlgn="base"/>
            <a:r>
              <a:rPr lang="en-US">
                <a:ea typeface="+mj-lt"/>
                <a:cs typeface="+mj-lt"/>
              </a:rPr>
              <a:t>Currencies that would be suitable for exchange and payments</a:t>
            </a:r>
          </a:p>
          <a:p>
            <a:pPr>
              <a:buClr>
                <a:srgbClr val="8AD0D6"/>
              </a:buClr>
            </a:pPr>
            <a:endParaRPr lang="en-US"/>
          </a:p>
          <a:p>
            <a:pPr>
              <a:buClr>
                <a:srgbClr val="8AD0D6"/>
              </a:buClr>
            </a:pPr>
            <a:endParaRPr lang="en-US"/>
          </a:p>
          <a:p>
            <a:pPr>
              <a:buClr>
                <a:srgbClr val="8AD0D6"/>
              </a:buClr>
            </a:pPr>
            <a:endParaRPr lang="en-US"/>
          </a:p>
          <a:p>
            <a:pPr>
              <a:buClr>
                <a:srgbClr val="F7F7F7"/>
              </a:buClr>
            </a:pPr>
            <a:endParaRPr lang="en-US"/>
          </a:p>
          <a:p>
            <a:pPr marL="0" indent="0" fontAlgn="base">
              <a:buNone/>
            </a:pPr>
            <a:endParaRPr lang="en-US"/>
          </a:p>
          <a:p>
            <a:pPr marL="0" indent="0">
              <a:buNone/>
            </a:pPr>
            <a:endParaRPr lang="en-US"/>
          </a:p>
          <a:p>
            <a:endParaRPr lang="en-US"/>
          </a:p>
          <a:p>
            <a:pPr marL="0" indent="0">
              <a:buNone/>
            </a:pPr>
            <a:endParaRPr lang="en-US"/>
          </a:p>
        </p:txBody>
      </p:sp>
      <p:pic>
        <p:nvPicPr>
          <p:cNvPr id="5" name="Picture 6" descr="Table&#10;&#10;Description automatically generated">
            <a:extLst>
              <a:ext uri="{FF2B5EF4-FFF2-40B4-BE49-F238E27FC236}">
                <a16:creationId xmlns:a16="http://schemas.microsoft.com/office/drawing/2014/main" id="{E451BE99-BAD5-8C2B-19AB-B28A4F10CE33}"/>
              </a:ext>
            </a:extLst>
          </p:cNvPr>
          <p:cNvPicPr>
            <a:picLocks noChangeAspect="1"/>
          </p:cNvPicPr>
          <p:nvPr/>
        </p:nvPicPr>
        <p:blipFill>
          <a:blip r:embed="rId3"/>
          <a:stretch>
            <a:fillRect/>
          </a:stretch>
        </p:blipFill>
        <p:spPr>
          <a:xfrm>
            <a:off x="5908040" y="2199243"/>
            <a:ext cx="5476240" cy="2799874"/>
          </a:xfrm>
          <a:prstGeom prst="rect">
            <a:avLst/>
          </a:prstGeom>
        </p:spPr>
      </p:pic>
    </p:spTree>
    <p:extLst>
      <p:ext uri="{BB962C8B-B14F-4D97-AF65-F5344CB8AC3E}">
        <p14:creationId xmlns:p14="http://schemas.microsoft.com/office/powerpoint/2010/main" val="41180652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3B48A-EB9B-E14A-A561-7FE5F734CEC6}"/>
              </a:ext>
            </a:extLst>
          </p:cNvPr>
          <p:cNvSpPr>
            <a:spLocks noGrp="1"/>
          </p:cNvSpPr>
          <p:nvPr>
            <p:ph type="title"/>
          </p:nvPr>
        </p:nvSpPr>
        <p:spPr>
          <a:xfrm>
            <a:off x="646112" y="452718"/>
            <a:ext cx="4165580" cy="1400530"/>
          </a:xfrm>
        </p:spPr>
        <p:txBody>
          <a:bodyPr>
            <a:normAutofit/>
          </a:bodyPr>
          <a:lstStyle/>
          <a:p>
            <a:r>
              <a:rPr lang="en-US">
                <a:ea typeface="+mj-lt"/>
                <a:cs typeface="+mj-lt"/>
              </a:rPr>
              <a:t>Analysis</a:t>
            </a:r>
            <a:endParaRPr lang="en-US"/>
          </a:p>
        </p:txBody>
      </p:sp>
      <p:sp>
        <p:nvSpPr>
          <p:cNvPr id="39" name="Freeform: Shape 38">
            <a:extLst>
              <a:ext uri="{FF2B5EF4-FFF2-40B4-BE49-F238E27FC236}">
                <a16:creationId xmlns:a16="http://schemas.microsoft.com/office/drawing/2014/main" id="{475CE30D-8C95-4716-A3AB-29EC9A5F1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39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41" name="Freeform 23">
            <a:extLst>
              <a:ext uri="{FF2B5EF4-FFF2-40B4-BE49-F238E27FC236}">
                <a16:creationId xmlns:a16="http://schemas.microsoft.com/office/drawing/2014/main" id="{5262E9D7-B5C1-4E6C-B3EF-2F48077054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43" name="Rectangle 42">
            <a:extLst>
              <a:ext uri="{FF2B5EF4-FFF2-40B4-BE49-F238E27FC236}">
                <a16:creationId xmlns:a16="http://schemas.microsoft.com/office/drawing/2014/main" id="{C8C7DA03-3808-49BC-946F-ECACEAE88D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0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B8FFEDE-DEAA-DB44-8D00-746C51D1489D}"/>
              </a:ext>
            </a:extLst>
          </p:cNvPr>
          <p:cNvSpPr>
            <a:spLocks noGrp="1"/>
          </p:cNvSpPr>
          <p:nvPr>
            <p:ph idx="1"/>
          </p:nvPr>
        </p:nvSpPr>
        <p:spPr>
          <a:xfrm>
            <a:off x="646113" y="2052918"/>
            <a:ext cx="4165146" cy="4195481"/>
          </a:xfrm>
        </p:spPr>
        <p:txBody>
          <a:bodyPr vert="horz" lIns="91440" tIns="45720" rIns="91440" bIns="45720" rtlCol="0" anchor="t">
            <a:normAutofit/>
          </a:bodyPr>
          <a:lstStyle/>
          <a:p>
            <a:pPr marL="0" indent="0">
              <a:buNone/>
            </a:pPr>
            <a:endParaRPr lang="en-US"/>
          </a:p>
          <a:p>
            <a:pPr fontAlgn="base"/>
            <a:r>
              <a:rPr lang="en-US">
                <a:ea typeface="+mj-lt"/>
                <a:cs typeface="+mj-lt"/>
              </a:rPr>
              <a:t>Stable coins in a given price range</a:t>
            </a:r>
          </a:p>
          <a:p>
            <a:pPr>
              <a:buClr>
                <a:srgbClr val="8AD0D6"/>
              </a:buClr>
            </a:pPr>
            <a:endParaRPr lang="en-US"/>
          </a:p>
          <a:p>
            <a:pPr>
              <a:buClr>
                <a:srgbClr val="8AD0D6"/>
              </a:buClr>
            </a:pPr>
            <a:endParaRPr lang="en-US"/>
          </a:p>
          <a:p>
            <a:pPr>
              <a:buClr>
                <a:srgbClr val="8AD0D6"/>
              </a:buClr>
            </a:pPr>
            <a:endParaRPr lang="en-US"/>
          </a:p>
          <a:p>
            <a:pPr>
              <a:buClr>
                <a:srgbClr val="F7F7F7"/>
              </a:buClr>
            </a:pPr>
            <a:endParaRPr lang="en-US"/>
          </a:p>
          <a:p>
            <a:pPr marL="0" indent="0" fontAlgn="base">
              <a:buNone/>
            </a:pPr>
            <a:endParaRPr lang="en-US"/>
          </a:p>
          <a:p>
            <a:pPr marL="0" indent="0">
              <a:buNone/>
            </a:pPr>
            <a:endParaRPr lang="en-US"/>
          </a:p>
          <a:p>
            <a:endParaRPr lang="en-US"/>
          </a:p>
          <a:p>
            <a:pPr marL="0" indent="0">
              <a:buNone/>
            </a:pPr>
            <a:endParaRPr lang="en-US"/>
          </a:p>
        </p:txBody>
      </p:sp>
      <p:pic>
        <p:nvPicPr>
          <p:cNvPr id="6" name="Picture 6" descr="Graphical user interface, text, application, chat or text message&#10;&#10;Description automatically generated">
            <a:extLst>
              <a:ext uri="{FF2B5EF4-FFF2-40B4-BE49-F238E27FC236}">
                <a16:creationId xmlns:a16="http://schemas.microsoft.com/office/drawing/2014/main" id="{EAB4B66B-9649-AB50-9218-6E2D950EDCA4}"/>
              </a:ext>
            </a:extLst>
          </p:cNvPr>
          <p:cNvPicPr>
            <a:picLocks noChangeAspect="1"/>
          </p:cNvPicPr>
          <p:nvPr/>
        </p:nvPicPr>
        <p:blipFill>
          <a:blip r:embed="rId3"/>
          <a:stretch>
            <a:fillRect/>
          </a:stretch>
        </p:blipFill>
        <p:spPr>
          <a:xfrm>
            <a:off x="5902960" y="2139071"/>
            <a:ext cx="5801360" cy="1568938"/>
          </a:xfrm>
          <a:prstGeom prst="rect">
            <a:avLst/>
          </a:prstGeom>
        </p:spPr>
      </p:pic>
      <p:pic>
        <p:nvPicPr>
          <p:cNvPr id="4" name="Picture 4" descr="Table&#10;&#10;Description automatically generated">
            <a:extLst>
              <a:ext uri="{FF2B5EF4-FFF2-40B4-BE49-F238E27FC236}">
                <a16:creationId xmlns:a16="http://schemas.microsoft.com/office/drawing/2014/main" id="{642591D1-1DC0-7583-6301-11691C14B6CC}"/>
              </a:ext>
            </a:extLst>
          </p:cNvPr>
          <p:cNvPicPr>
            <a:picLocks noChangeAspect="1"/>
          </p:cNvPicPr>
          <p:nvPr/>
        </p:nvPicPr>
        <p:blipFill>
          <a:blip r:embed="rId4"/>
          <a:stretch>
            <a:fillRect/>
          </a:stretch>
        </p:blipFill>
        <p:spPr>
          <a:xfrm>
            <a:off x="6156960" y="3958106"/>
            <a:ext cx="3997960" cy="1745948"/>
          </a:xfrm>
          <a:prstGeom prst="rect">
            <a:avLst/>
          </a:prstGeom>
        </p:spPr>
      </p:pic>
    </p:spTree>
    <p:extLst>
      <p:ext uri="{BB962C8B-B14F-4D97-AF65-F5344CB8AC3E}">
        <p14:creationId xmlns:p14="http://schemas.microsoft.com/office/powerpoint/2010/main" val="34385628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3B48A-EB9B-E14A-A561-7FE5F734CEC6}"/>
              </a:ext>
            </a:extLst>
          </p:cNvPr>
          <p:cNvSpPr>
            <a:spLocks noGrp="1"/>
          </p:cNvSpPr>
          <p:nvPr>
            <p:ph type="title"/>
          </p:nvPr>
        </p:nvSpPr>
        <p:spPr>
          <a:xfrm>
            <a:off x="646112" y="452718"/>
            <a:ext cx="4165580" cy="1400530"/>
          </a:xfrm>
        </p:spPr>
        <p:txBody>
          <a:bodyPr>
            <a:normAutofit/>
          </a:bodyPr>
          <a:lstStyle/>
          <a:p>
            <a:r>
              <a:rPr lang="en-US">
                <a:ea typeface="+mj-lt"/>
                <a:cs typeface="+mj-lt"/>
              </a:rPr>
              <a:t>Analysis</a:t>
            </a:r>
            <a:endParaRPr lang="en-US"/>
          </a:p>
        </p:txBody>
      </p:sp>
      <p:sp>
        <p:nvSpPr>
          <p:cNvPr id="39" name="Freeform: Shape 38">
            <a:extLst>
              <a:ext uri="{FF2B5EF4-FFF2-40B4-BE49-F238E27FC236}">
                <a16:creationId xmlns:a16="http://schemas.microsoft.com/office/drawing/2014/main" id="{475CE30D-8C95-4716-A3AB-29EC9A5F1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39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41" name="Freeform 23">
            <a:extLst>
              <a:ext uri="{FF2B5EF4-FFF2-40B4-BE49-F238E27FC236}">
                <a16:creationId xmlns:a16="http://schemas.microsoft.com/office/drawing/2014/main" id="{5262E9D7-B5C1-4E6C-B3EF-2F48077054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43" name="Rectangle 42">
            <a:extLst>
              <a:ext uri="{FF2B5EF4-FFF2-40B4-BE49-F238E27FC236}">
                <a16:creationId xmlns:a16="http://schemas.microsoft.com/office/drawing/2014/main" id="{C8C7DA03-3808-49BC-946F-ECACEAE88D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0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B8FFEDE-DEAA-DB44-8D00-746C51D1489D}"/>
              </a:ext>
            </a:extLst>
          </p:cNvPr>
          <p:cNvSpPr>
            <a:spLocks noGrp="1"/>
          </p:cNvSpPr>
          <p:nvPr>
            <p:ph idx="1"/>
          </p:nvPr>
        </p:nvSpPr>
        <p:spPr>
          <a:xfrm>
            <a:off x="646113" y="2052918"/>
            <a:ext cx="4165146" cy="4195481"/>
          </a:xfrm>
        </p:spPr>
        <p:txBody>
          <a:bodyPr vert="horz" lIns="91440" tIns="45720" rIns="91440" bIns="45720" rtlCol="0" anchor="t">
            <a:normAutofit/>
          </a:bodyPr>
          <a:lstStyle/>
          <a:p>
            <a:pPr marL="0" indent="0">
              <a:buNone/>
            </a:pPr>
            <a:endParaRPr lang="en-US"/>
          </a:p>
          <a:p>
            <a:pPr fontAlgn="base"/>
            <a:r>
              <a:rPr lang="en-US">
                <a:ea typeface="+mj-lt"/>
                <a:cs typeface="+mj-lt"/>
              </a:rPr>
              <a:t>Volatile coins in a given price range</a:t>
            </a:r>
          </a:p>
          <a:p>
            <a:pPr lvl="1">
              <a:buClr>
                <a:srgbClr val="8AD0D6"/>
              </a:buClr>
            </a:pPr>
            <a:r>
              <a:rPr lang="en-US">
                <a:ea typeface="+mj-lt"/>
                <a:cs typeface="+mj-lt"/>
              </a:rPr>
              <a:t>Asia Pacific Electronic coin had the highest percentage change of 720% in the past 30 days</a:t>
            </a:r>
          </a:p>
          <a:p>
            <a:pPr lvl="1">
              <a:buClr>
                <a:srgbClr val="8AD0D6"/>
              </a:buClr>
            </a:pPr>
            <a:r>
              <a:rPr lang="en-US">
                <a:ea typeface="+mj-lt"/>
                <a:cs typeface="+mj-lt"/>
              </a:rPr>
              <a:t>Then comes DELOT.IO with 686% change during the last 30 days.</a:t>
            </a:r>
          </a:p>
          <a:p>
            <a:pPr>
              <a:buClr>
                <a:srgbClr val="8AD0D6"/>
              </a:buClr>
            </a:pPr>
            <a:endParaRPr lang="en-US"/>
          </a:p>
          <a:p>
            <a:pPr>
              <a:buClr>
                <a:srgbClr val="8AD0D6"/>
              </a:buClr>
            </a:pPr>
            <a:endParaRPr lang="en-US"/>
          </a:p>
          <a:p>
            <a:pPr>
              <a:buClr>
                <a:srgbClr val="8AD0D6"/>
              </a:buClr>
            </a:pPr>
            <a:endParaRPr lang="en-US"/>
          </a:p>
          <a:p>
            <a:pPr>
              <a:buClr>
                <a:srgbClr val="F7F7F7"/>
              </a:buClr>
            </a:pPr>
            <a:endParaRPr lang="en-US"/>
          </a:p>
          <a:p>
            <a:pPr marL="0" indent="0" fontAlgn="base">
              <a:buNone/>
            </a:pPr>
            <a:endParaRPr lang="en-US"/>
          </a:p>
          <a:p>
            <a:pPr marL="0" indent="0">
              <a:buNone/>
            </a:pPr>
            <a:endParaRPr lang="en-US"/>
          </a:p>
          <a:p>
            <a:endParaRPr lang="en-US"/>
          </a:p>
          <a:p>
            <a:pPr marL="0" indent="0">
              <a:buNone/>
            </a:pPr>
            <a:endParaRPr lang="en-US"/>
          </a:p>
        </p:txBody>
      </p:sp>
      <p:pic>
        <p:nvPicPr>
          <p:cNvPr id="7" name="Picture 7" descr="Table&#10;&#10;Description automatically generated">
            <a:extLst>
              <a:ext uri="{FF2B5EF4-FFF2-40B4-BE49-F238E27FC236}">
                <a16:creationId xmlns:a16="http://schemas.microsoft.com/office/drawing/2014/main" id="{376334F3-B0C5-897C-4583-215C760769DA}"/>
              </a:ext>
            </a:extLst>
          </p:cNvPr>
          <p:cNvPicPr>
            <a:picLocks noChangeAspect="1"/>
          </p:cNvPicPr>
          <p:nvPr/>
        </p:nvPicPr>
        <p:blipFill>
          <a:blip r:embed="rId3"/>
          <a:stretch>
            <a:fillRect/>
          </a:stretch>
        </p:blipFill>
        <p:spPr>
          <a:xfrm>
            <a:off x="6177280" y="2128757"/>
            <a:ext cx="5420360" cy="3311685"/>
          </a:xfrm>
          <a:prstGeom prst="rect">
            <a:avLst/>
          </a:prstGeom>
        </p:spPr>
      </p:pic>
    </p:spTree>
    <p:extLst>
      <p:ext uri="{BB962C8B-B14F-4D97-AF65-F5344CB8AC3E}">
        <p14:creationId xmlns:p14="http://schemas.microsoft.com/office/powerpoint/2010/main" val="493719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3B48A-EB9B-E14A-A561-7FE5F734CEC6}"/>
              </a:ext>
            </a:extLst>
          </p:cNvPr>
          <p:cNvSpPr>
            <a:spLocks noGrp="1"/>
          </p:cNvSpPr>
          <p:nvPr>
            <p:ph type="title"/>
          </p:nvPr>
        </p:nvSpPr>
        <p:spPr>
          <a:xfrm>
            <a:off x="646112" y="452718"/>
            <a:ext cx="4165580" cy="1400530"/>
          </a:xfrm>
        </p:spPr>
        <p:txBody>
          <a:bodyPr>
            <a:normAutofit/>
          </a:bodyPr>
          <a:lstStyle/>
          <a:p>
            <a:r>
              <a:rPr lang="en-US">
                <a:ea typeface="+mj-lt"/>
                <a:cs typeface="+mj-lt"/>
              </a:rPr>
              <a:t>Analysis</a:t>
            </a:r>
            <a:endParaRPr lang="en-US"/>
          </a:p>
        </p:txBody>
      </p:sp>
      <p:sp>
        <p:nvSpPr>
          <p:cNvPr id="39" name="Freeform: Shape 38">
            <a:extLst>
              <a:ext uri="{FF2B5EF4-FFF2-40B4-BE49-F238E27FC236}">
                <a16:creationId xmlns:a16="http://schemas.microsoft.com/office/drawing/2014/main" id="{475CE30D-8C95-4716-A3AB-29EC9A5F1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39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41" name="Freeform 23">
            <a:extLst>
              <a:ext uri="{FF2B5EF4-FFF2-40B4-BE49-F238E27FC236}">
                <a16:creationId xmlns:a16="http://schemas.microsoft.com/office/drawing/2014/main" id="{5262E9D7-B5C1-4E6C-B3EF-2F48077054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43" name="Rectangle 42">
            <a:extLst>
              <a:ext uri="{FF2B5EF4-FFF2-40B4-BE49-F238E27FC236}">
                <a16:creationId xmlns:a16="http://schemas.microsoft.com/office/drawing/2014/main" id="{C8C7DA03-3808-49BC-946F-ECACEAE88D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0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B8FFEDE-DEAA-DB44-8D00-746C51D1489D}"/>
              </a:ext>
            </a:extLst>
          </p:cNvPr>
          <p:cNvSpPr>
            <a:spLocks noGrp="1"/>
          </p:cNvSpPr>
          <p:nvPr>
            <p:ph idx="1"/>
          </p:nvPr>
        </p:nvSpPr>
        <p:spPr>
          <a:xfrm>
            <a:off x="387033" y="1382358"/>
            <a:ext cx="4165146" cy="4195481"/>
          </a:xfrm>
        </p:spPr>
        <p:txBody>
          <a:bodyPr vert="horz" lIns="91440" tIns="45720" rIns="91440" bIns="45720" rtlCol="0" anchor="t">
            <a:normAutofit/>
          </a:bodyPr>
          <a:lstStyle/>
          <a:p>
            <a:pPr marL="0" indent="0">
              <a:buNone/>
            </a:pPr>
            <a:endParaRPr lang="en-US"/>
          </a:p>
          <a:p>
            <a:pPr fontAlgn="base"/>
            <a:r>
              <a:rPr lang="en-US" dirty="0">
                <a:ea typeface="+mj-lt"/>
                <a:cs typeface="+mj-lt"/>
              </a:rPr>
              <a:t>Top Price Drops in 90 days</a:t>
            </a:r>
          </a:p>
          <a:p>
            <a:pPr lvl="1">
              <a:buClr>
                <a:srgbClr val="8AD0D6"/>
              </a:buClr>
            </a:pPr>
            <a:r>
              <a:rPr lang="en-US" dirty="0">
                <a:ea typeface="+mj-lt"/>
                <a:cs typeface="+mj-lt"/>
              </a:rPr>
              <a:t>Almost 100% drop in the percentage changes</a:t>
            </a:r>
          </a:p>
          <a:p>
            <a:pPr>
              <a:buClr>
                <a:srgbClr val="8AD0D6"/>
              </a:buClr>
            </a:pPr>
            <a:endParaRPr lang="en-US"/>
          </a:p>
          <a:p>
            <a:pPr>
              <a:buClr>
                <a:srgbClr val="8AD0D6"/>
              </a:buClr>
            </a:pPr>
            <a:endParaRPr lang="en-US"/>
          </a:p>
          <a:p>
            <a:pPr>
              <a:buClr>
                <a:srgbClr val="8AD0D6"/>
              </a:buClr>
            </a:pPr>
            <a:endParaRPr lang="en-US"/>
          </a:p>
          <a:p>
            <a:pPr>
              <a:buClr>
                <a:srgbClr val="F7F7F7"/>
              </a:buClr>
            </a:pPr>
            <a:endParaRPr lang="en-US"/>
          </a:p>
          <a:p>
            <a:pPr marL="0" indent="0" fontAlgn="base">
              <a:buNone/>
            </a:pPr>
            <a:endParaRPr lang="en-US"/>
          </a:p>
          <a:p>
            <a:pPr marL="0" indent="0">
              <a:buNone/>
            </a:pPr>
            <a:endParaRPr lang="en-US"/>
          </a:p>
          <a:p>
            <a:endParaRPr lang="en-US"/>
          </a:p>
          <a:p>
            <a:pPr marL="0" indent="0">
              <a:buNone/>
            </a:pPr>
            <a:endParaRPr lang="en-US"/>
          </a:p>
        </p:txBody>
      </p:sp>
      <p:pic>
        <p:nvPicPr>
          <p:cNvPr id="5" name="Picture 5" descr="Graphical user interface, table&#10;&#10;Description automatically generated">
            <a:extLst>
              <a:ext uri="{FF2B5EF4-FFF2-40B4-BE49-F238E27FC236}">
                <a16:creationId xmlns:a16="http://schemas.microsoft.com/office/drawing/2014/main" id="{911C158D-160C-9527-2362-3C80A53FF6ED}"/>
              </a:ext>
            </a:extLst>
          </p:cNvPr>
          <p:cNvPicPr>
            <a:picLocks noChangeAspect="1"/>
          </p:cNvPicPr>
          <p:nvPr/>
        </p:nvPicPr>
        <p:blipFill>
          <a:blip r:embed="rId3"/>
          <a:stretch>
            <a:fillRect/>
          </a:stretch>
        </p:blipFill>
        <p:spPr>
          <a:xfrm>
            <a:off x="5908040" y="1945547"/>
            <a:ext cx="5481320" cy="3246306"/>
          </a:xfrm>
          <a:prstGeom prst="rect">
            <a:avLst/>
          </a:prstGeom>
        </p:spPr>
      </p:pic>
    </p:spTree>
    <p:extLst>
      <p:ext uri="{BB962C8B-B14F-4D97-AF65-F5344CB8AC3E}">
        <p14:creationId xmlns:p14="http://schemas.microsoft.com/office/powerpoint/2010/main" val="22595285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3B48A-EB9B-E14A-A561-7FE5F734CEC6}"/>
              </a:ext>
            </a:extLst>
          </p:cNvPr>
          <p:cNvSpPr>
            <a:spLocks noGrp="1"/>
          </p:cNvSpPr>
          <p:nvPr>
            <p:ph type="title"/>
          </p:nvPr>
        </p:nvSpPr>
        <p:spPr>
          <a:xfrm>
            <a:off x="646112" y="452718"/>
            <a:ext cx="4165580" cy="1400530"/>
          </a:xfrm>
        </p:spPr>
        <p:txBody>
          <a:bodyPr>
            <a:normAutofit/>
          </a:bodyPr>
          <a:lstStyle/>
          <a:p>
            <a:r>
              <a:rPr lang="en-US">
                <a:ea typeface="+mj-lt"/>
                <a:cs typeface="+mj-lt"/>
              </a:rPr>
              <a:t>Analysis</a:t>
            </a:r>
            <a:endParaRPr lang="en-US"/>
          </a:p>
        </p:txBody>
      </p:sp>
      <p:sp>
        <p:nvSpPr>
          <p:cNvPr id="39" name="Freeform: Shape 38">
            <a:extLst>
              <a:ext uri="{FF2B5EF4-FFF2-40B4-BE49-F238E27FC236}">
                <a16:creationId xmlns:a16="http://schemas.microsoft.com/office/drawing/2014/main" id="{475CE30D-8C95-4716-A3AB-29EC9A5F1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39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41" name="Freeform 23">
            <a:extLst>
              <a:ext uri="{FF2B5EF4-FFF2-40B4-BE49-F238E27FC236}">
                <a16:creationId xmlns:a16="http://schemas.microsoft.com/office/drawing/2014/main" id="{5262E9D7-B5C1-4E6C-B3EF-2F48077054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43" name="Rectangle 42">
            <a:extLst>
              <a:ext uri="{FF2B5EF4-FFF2-40B4-BE49-F238E27FC236}">
                <a16:creationId xmlns:a16="http://schemas.microsoft.com/office/drawing/2014/main" id="{C8C7DA03-3808-49BC-946F-ECACEAE88D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0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B8FFEDE-DEAA-DB44-8D00-746C51D1489D}"/>
              </a:ext>
            </a:extLst>
          </p:cNvPr>
          <p:cNvSpPr>
            <a:spLocks noGrp="1"/>
          </p:cNvSpPr>
          <p:nvPr>
            <p:ph idx="1"/>
          </p:nvPr>
        </p:nvSpPr>
        <p:spPr>
          <a:xfrm>
            <a:off x="320993" y="1235038"/>
            <a:ext cx="4165146" cy="4195481"/>
          </a:xfrm>
        </p:spPr>
        <p:txBody>
          <a:bodyPr vert="horz" lIns="91440" tIns="45720" rIns="91440" bIns="45720" rtlCol="0" anchor="t">
            <a:normAutofit/>
          </a:bodyPr>
          <a:lstStyle/>
          <a:p>
            <a:pPr marL="0" indent="0">
              <a:buNone/>
            </a:pPr>
            <a:endParaRPr lang="en-US"/>
          </a:p>
          <a:p>
            <a:pPr fontAlgn="base"/>
            <a:r>
              <a:rPr lang="en-US">
                <a:ea typeface="+mj-lt"/>
                <a:cs typeface="+mj-lt"/>
              </a:rPr>
              <a:t>Top Rises in 90 days</a:t>
            </a:r>
          </a:p>
          <a:p>
            <a:pPr lvl="1">
              <a:buClr>
                <a:srgbClr val="8AD0D6"/>
              </a:buClr>
            </a:pPr>
            <a:r>
              <a:rPr lang="en-US">
                <a:ea typeface="+mj-lt"/>
                <a:cs typeface="+mj-lt"/>
              </a:rPr>
              <a:t>Shiba Interstellar had a huge rise in price accounting to 894% of increase in its price for a duration of 90 days</a:t>
            </a:r>
          </a:p>
          <a:p>
            <a:pPr lvl="1">
              <a:buClr>
                <a:srgbClr val="8AD0D6"/>
              </a:buClr>
            </a:pPr>
            <a:r>
              <a:rPr lang="en-US">
                <a:ea typeface="+mj-lt"/>
                <a:cs typeface="+mj-lt"/>
              </a:rPr>
              <a:t>Natural Farm Union Protocol had a rise of 862% with the current price value in cents.</a:t>
            </a:r>
          </a:p>
          <a:p>
            <a:pPr>
              <a:buClr>
                <a:srgbClr val="8AD0D6"/>
              </a:buClr>
            </a:pPr>
            <a:endParaRPr lang="en-US"/>
          </a:p>
          <a:p>
            <a:pPr>
              <a:buClr>
                <a:srgbClr val="8AD0D6"/>
              </a:buClr>
            </a:pPr>
            <a:endParaRPr lang="en-US"/>
          </a:p>
          <a:p>
            <a:pPr>
              <a:buClr>
                <a:srgbClr val="8AD0D6"/>
              </a:buClr>
            </a:pPr>
            <a:endParaRPr lang="en-US"/>
          </a:p>
          <a:p>
            <a:pPr>
              <a:buClr>
                <a:srgbClr val="F7F7F7"/>
              </a:buClr>
            </a:pPr>
            <a:endParaRPr lang="en-US"/>
          </a:p>
          <a:p>
            <a:pPr marL="0" indent="0" fontAlgn="base">
              <a:buNone/>
            </a:pPr>
            <a:endParaRPr lang="en-US"/>
          </a:p>
          <a:p>
            <a:pPr marL="0" indent="0">
              <a:buNone/>
            </a:pPr>
            <a:endParaRPr lang="en-US"/>
          </a:p>
          <a:p>
            <a:endParaRPr lang="en-US"/>
          </a:p>
          <a:p>
            <a:pPr marL="0" indent="0">
              <a:buNone/>
            </a:pPr>
            <a:endParaRPr lang="en-US"/>
          </a:p>
        </p:txBody>
      </p:sp>
      <p:pic>
        <p:nvPicPr>
          <p:cNvPr id="4" name="Picture 5" descr="Graphical user interface, text, table&#10;&#10;Description automatically generated">
            <a:extLst>
              <a:ext uri="{FF2B5EF4-FFF2-40B4-BE49-F238E27FC236}">
                <a16:creationId xmlns:a16="http://schemas.microsoft.com/office/drawing/2014/main" id="{F52B0C8E-B7C6-276C-D9C9-7EF40D716E17}"/>
              </a:ext>
            </a:extLst>
          </p:cNvPr>
          <p:cNvPicPr>
            <a:picLocks noChangeAspect="1"/>
          </p:cNvPicPr>
          <p:nvPr/>
        </p:nvPicPr>
        <p:blipFill>
          <a:blip r:embed="rId3"/>
          <a:stretch>
            <a:fillRect/>
          </a:stretch>
        </p:blipFill>
        <p:spPr>
          <a:xfrm>
            <a:off x="5958840" y="1854828"/>
            <a:ext cx="5334000" cy="3336304"/>
          </a:xfrm>
          <a:prstGeom prst="rect">
            <a:avLst/>
          </a:prstGeom>
        </p:spPr>
      </p:pic>
    </p:spTree>
    <p:extLst>
      <p:ext uri="{BB962C8B-B14F-4D97-AF65-F5344CB8AC3E}">
        <p14:creationId xmlns:p14="http://schemas.microsoft.com/office/powerpoint/2010/main" val="24663497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8" name="Rectangle 47">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54"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26BE5E63-01B0-8E4E-A9FB-F0FE8834DA33}"/>
              </a:ext>
            </a:extLst>
          </p:cNvPr>
          <p:cNvSpPr>
            <a:spLocks noGrp="1"/>
          </p:cNvSpPr>
          <p:nvPr>
            <p:ph type="title"/>
          </p:nvPr>
        </p:nvSpPr>
        <p:spPr>
          <a:xfrm>
            <a:off x="806195" y="804672"/>
            <a:ext cx="3521359" cy="5248656"/>
          </a:xfrm>
        </p:spPr>
        <p:txBody>
          <a:bodyPr anchor="ctr">
            <a:normAutofit/>
          </a:bodyPr>
          <a:lstStyle/>
          <a:p>
            <a:pPr algn="ctr"/>
            <a:r>
              <a:rPr lang="en-US" sz="3900"/>
              <a:t>CONCLUSION</a:t>
            </a:r>
          </a:p>
        </p:txBody>
      </p:sp>
      <p:sp>
        <p:nvSpPr>
          <p:cNvPr id="3" name="Content Placeholder 2">
            <a:extLst>
              <a:ext uri="{FF2B5EF4-FFF2-40B4-BE49-F238E27FC236}">
                <a16:creationId xmlns:a16="http://schemas.microsoft.com/office/drawing/2014/main" id="{7E29281D-2AF6-704F-94A7-E6048CE8F67F}"/>
              </a:ext>
            </a:extLst>
          </p:cNvPr>
          <p:cNvSpPr>
            <a:spLocks noGrp="1"/>
          </p:cNvSpPr>
          <p:nvPr>
            <p:ph idx="1"/>
          </p:nvPr>
        </p:nvSpPr>
        <p:spPr>
          <a:xfrm>
            <a:off x="4681221" y="743711"/>
            <a:ext cx="6897770" cy="5482337"/>
          </a:xfrm>
        </p:spPr>
        <p:txBody>
          <a:bodyPr anchor="ctr">
            <a:normAutofit/>
          </a:bodyPr>
          <a:lstStyle/>
          <a:p>
            <a:r>
              <a:rPr lang="en-US" sz="1600"/>
              <a:t>The</a:t>
            </a:r>
            <a:r>
              <a:rPr lang="en-US" sz="1600">
                <a:ea typeface="+mj-lt"/>
                <a:cs typeface="+mj-lt"/>
              </a:rPr>
              <a:t> top ranked cryptocurrencies by coin market cap includes Bitcoin with current price value of 29,758 USD, Ethereum with a price value of 2015 USD and Tether with price value in cents.</a:t>
            </a:r>
            <a:endParaRPr lang="en-US"/>
          </a:p>
          <a:p>
            <a:pPr>
              <a:buClr>
                <a:srgbClr val="8AD0D6"/>
              </a:buClr>
            </a:pPr>
            <a:r>
              <a:rPr lang="en-US" sz="1600">
                <a:ea typeface="+mj-lt"/>
                <a:cs typeface="+mj-lt"/>
              </a:rPr>
              <a:t>Active Trading Pairs: Tether  (33404),Bitcoin (9431)</a:t>
            </a:r>
            <a:endParaRPr lang="en-US" sz="1600"/>
          </a:p>
          <a:p>
            <a:pPr>
              <a:buClr>
                <a:srgbClr val="8AD0D6"/>
              </a:buClr>
            </a:pPr>
            <a:r>
              <a:rPr lang="en-US" sz="1600">
                <a:ea typeface="+mj-lt"/>
                <a:cs typeface="+mj-lt"/>
              </a:rPr>
              <a:t>Mineable: Bitcoin had around 20,00,000 mineable units left and few cryptocurrencies like Litecoin and </a:t>
            </a:r>
            <a:r>
              <a:rPr lang="en-US" sz="1600" err="1">
                <a:ea typeface="+mj-lt"/>
                <a:cs typeface="+mj-lt"/>
              </a:rPr>
              <a:t>Feathercoin</a:t>
            </a:r>
            <a:r>
              <a:rPr lang="en-US" sz="1600">
                <a:ea typeface="+mj-lt"/>
                <a:cs typeface="+mj-lt"/>
              </a:rPr>
              <a:t> had 0 mining units.</a:t>
            </a:r>
            <a:endParaRPr lang="en-US"/>
          </a:p>
          <a:p>
            <a:pPr>
              <a:buClr>
                <a:srgbClr val="8AD0D6"/>
              </a:buClr>
            </a:pPr>
            <a:r>
              <a:rPr lang="en-US" sz="1600">
                <a:ea typeface="+mj-lt"/>
                <a:cs typeface="+mj-lt"/>
              </a:rPr>
              <a:t>Almost completely mined: </a:t>
            </a:r>
            <a:r>
              <a:rPr lang="en-US" sz="1600" err="1">
                <a:ea typeface="+mj-lt"/>
                <a:cs typeface="+mj-lt"/>
              </a:rPr>
              <a:t>Suterusu</a:t>
            </a:r>
            <a:r>
              <a:rPr lang="en-US" sz="1600">
                <a:ea typeface="+mj-lt"/>
                <a:cs typeface="+mj-lt"/>
              </a:rPr>
              <a:t>, Kadena, Helium and Aleph.im</a:t>
            </a:r>
            <a:endParaRPr lang="en-US">
              <a:ea typeface="+mj-lt"/>
              <a:cs typeface="+mj-lt"/>
            </a:endParaRPr>
          </a:p>
          <a:p>
            <a:pPr>
              <a:buClr>
                <a:srgbClr val="8AD0D6"/>
              </a:buClr>
            </a:pPr>
            <a:r>
              <a:rPr lang="en-US" sz="1600">
                <a:ea typeface="+mj-lt"/>
                <a:cs typeface="+mj-lt"/>
              </a:rPr>
              <a:t>Cryptocurrencies like Peercoin, Dogecoin, </a:t>
            </a:r>
            <a:r>
              <a:rPr lang="en-US" sz="1600" err="1">
                <a:ea typeface="+mj-lt"/>
                <a:cs typeface="+mj-lt"/>
              </a:rPr>
              <a:t>Vertcoin</a:t>
            </a:r>
            <a:r>
              <a:rPr lang="en-US" sz="1600">
                <a:ea typeface="+mj-lt"/>
                <a:cs typeface="+mj-lt"/>
              </a:rPr>
              <a:t>, </a:t>
            </a:r>
            <a:r>
              <a:rPr lang="en-US" sz="1600" err="1">
                <a:ea typeface="+mj-lt"/>
                <a:cs typeface="+mj-lt"/>
              </a:rPr>
              <a:t>DigiByte</a:t>
            </a:r>
            <a:r>
              <a:rPr lang="en-US" sz="1600">
                <a:ea typeface="+mj-lt"/>
                <a:cs typeface="+mj-lt"/>
              </a:rPr>
              <a:t> are suitable for both exchange and payments whereas Litecoin and Dash are only suitable for exchange.</a:t>
            </a:r>
            <a:endParaRPr lang="en-US"/>
          </a:p>
          <a:p>
            <a:pPr>
              <a:buClr>
                <a:srgbClr val="8AD0D6"/>
              </a:buClr>
            </a:pPr>
            <a:r>
              <a:rPr lang="en-US" sz="1600">
                <a:ea typeface="+mj-lt"/>
                <a:cs typeface="+mj-lt"/>
              </a:rPr>
              <a:t>Stable coins: </a:t>
            </a:r>
            <a:r>
              <a:rPr lang="en-US" sz="1600" err="1">
                <a:ea typeface="+mj-lt"/>
                <a:cs typeface="+mj-lt"/>
              </a:rPr>
              <a:t>Cryptaur</a:t>
            </a:r>
            <a:r>
              <a:rPr lang="en-US" sz="1600">
                <a:ea typeface="+mj-lt"/>
                <a:cs typeface="+mj-lt"/>
              </a:rPr>
              <a:t>, </a:t>
            </a:r>
            <a:r>
              <a:rPr lang="en-US" sz="1600" err="1">
                <a:ea typeface="+mj-lt"/>
                <a:cs typeface="+mj-lt"/>
              </a:rPr>
              <a:t>Moneynet</a:t>
            </a:r>
            <a:r>
              <a:rPr lang="en-US" sz="1600">
                <a:ea typeface="+mj-lt"/>
                <a:cs typeface="+mj-lt"/>
              </a:rPr>
              <a:t>, Cash Tech</a:t>
            </a:r>
            <a:endParaRPr lang="en-US">
              <a:ea typeface="+mj-lt"/>
              <a:cs typeface="+mj-lt"/>
            </a:endParaRPr>
          </a:p>
          <a:p>
            <a:pPr>
              <a:buClr>
                <a:srgbClr val="8AD0D6"/>
              </a:buClr>
            </a:pPr>
            <a:r>
              <a:rPr lang="en-US" sz="1600">
                <a:ea typeface="+mj-lt"/>
                <a:cs typeface="+mj-lt"/>
              </a:rPr>
              <a:t>Volatile coins: Asia Pacific Electronic Coin, Delot.io, </a:t>
            </a:r>
            <a:r>
              <a:rPr lang="en-US" sz="1600" err="1">
                <a:ea typeface="+mj-lt"/>
                <a:cs typeface="+mj-lt"/>
              </a:rPr>
              <a:t>Krios</a:t>
            </a:r>
            <a:r>
              <a:rPr lang="en-US" sz="1600">
                <a:ea typeface="+mj-lt"/>
                <a:cs typeface="+mj-lt"/>
              </a:rPr>
              <a:t>, Odin Platform were identified for a given period.</a:t>
            </a:r>
            <a:endParaRPr lang="en-US"/>
          </a:p>
          <a:p>
            <a:pPr>
              <a:buClr>
                <a:srgbClr val="8AD0D6"/>
              </a:buClr>
            </a:pPr>
            <a:r>
              <a:rPr lang="en-US" sz="1600">
                <a:ea typeface="+mj-lt"/>
                <a:cs typeface="+mj-lt"/>
              </a:rPr>
              <a:t>A drop of almost 100% and a rise of almost 862% in the price changes was recorded for a duration of 90 days.</a:t>
            </a:r>
            <a:endParaRPr lang="en-US"/>
          </a:p>
          <a:p>
            <a:pPr>
              <a:lnSpc>
                <a:spcPct val="90000"/>
              </a:lnSpc>
              <a:buClr>
                <a:srgbClr val="8AD0D6"/>
              </a:buClr>
            </a:pPr>
            <a:endParaRPr lang="en-US" sz="1600"/>
          </a:p>
        </p:txBody>
      </p:sp>
    </p:spTree>
    <p:extLst>
      <p:ext uri="{BB962C8B-B14F-4D97-AF65-F5344CB8AC3E}">
        <p14:creationId xmlns:p14="http://schemas.microsoft.com/office/powerpoint/2010/main" val="23254681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61515115-95FB-41E0-86F3-8744438C0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BE5E63-01B0-8E4E-A9FB-F0FE8834DA33}"/>
              </a:ext>
            </a:extLst>
          </p:cNvPr>
          <p:cNvSpPr>
            <a:spLocks noGrp="1"/>
          </p:cNvSpPr>
          <p:nvPr>
            <p:ph type="title"/>
          </p:nvPr>
        </p:nvSpPr>
        <p:spPr>
          <a:xfrm>
            <a:off x="648930" y="629266"/>
            <a:ext cx="5616217" cy="1622321"/>
          </a:xfrm>
        </p:spPr>
        <p:txBody>
          <a:bodyPr>
            <a:normAutofit/>
          </a:bodyPr>
          <a:lstStyle/>
          <a:p>
            <a:r>
              <a:rPr lang="en-US">
                <a:solidFill>
                  <a:srgbClr val="EBEBEB"/>
                </a:solidFill>
              </a:rPr>
              <a:t>REFERENCES</a:t>
            </a:r>
          </a:p>
        </p:txBody>
      </p:sp>
      <p:sp>
        <p:nvSpPr>
          <p:cNvPr id="37" name="Freeform 31">
            <a:extLst>
              <a:ext uri="{FF2B5EF4-FFF2-40B4-BE49-F238E27FC236}">
                <a16:creationId xmlns:a16="http://schemas.microsoft.com/office/drawing/2014/main" id="{8222A33F-BE2D-4D69-92A0-5DF8B17BA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49843"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rgbClr val="FFFFFF"/>
              </a:solidFill>
            </a:endParaRPr>
          </a:p>
        </p:txBody>
      </p:sp>
      <p:sp useBgFill="1">
        <p:nvSpPr>
          <p:cNvPr id="39" name="Freeform: Shape 38">
            <a:extLst>
              <a:ext uri="{FF2B5EF4-FFF2-40B4-BE49-F238E27FC236}">
                <a16:creationId xmlns:a16="http://schemas.microsoft.com/office/drawing/2014/main" id="{CE1C74D0-9609-468A-9597-5D87C8A42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98731" y="664312"/>
            <a:ext cx="6858001" cy="5529377"/>
          </a:xfrm>
          <a:custGeom>
            <a:avLst/>
            <a:gdLst>
              <a:gd name="connsiteX0" fmla="*/ 6858001 w 6858001"/>
              <a:gd name="connsiteY0" fmla="*/ 1177 h 5529377"/>
              <a:gd name="connsiteX1" fmla="*/ 6858001 w 6858001"/>
              <a:gd name="connsiteY1" fmla="*/ 1344715 h 5529377"/>
              <a:gd name="connsiteX2" fmla="*/ 6858000 w 6858001"/>
              <a:gd name="connsiteY2" fmla="*/ 1344715 h 5529377"/>
              <a:gd name="connsiteX3" fmla="*/ 6858000 w 6858001"/>
              <a:gd name="connsiteY3" fmla="*/ 5529377 h 5529377"/>
              <a:gd name="connsiteX4" fmla="*/ 0 w 6858001"/>
              <a:gd name="connsiteY4" fmla="*/ 5529376 h 5529377"/>
              <a:gd name="connsiteX5" fmla="*/ 0 w 6858001"/>
              <a:gd name="connsiteY5" fmla="*/ 891096 h 5529377"/>
              <a:gd name="connsiteX6" fmla="*/ 1 w 6858001"/>
              <a:gd name="connsiteY6" fmla="*/ 891096 h 5529377"/>
              <a:gd name="connsiteX7" fmla="*/ 1 w 6858001"/>
              <a:gd name="connsiteY7" fmla="*/ 0 h 5529377"/>
              <a:gd name="connsiteX8" fmla="*/ 40463 w 6858001"/>
              <a:gd name="connsiteY8" fmla="*/ 5883 h 5529377"/>
              <a:gd name="connsiteX9" fmla="*/ 159107 w 6858001"/>
              <a:gd name="connsiteY9" fmla="*/ 23196 h 5529377"/>
              <a:gd name="connsiteX10" fmla="*/ 245518 w 6858001"/>
              <a:gd name="connsiteY10" fmla="*/ 35299 h 5529377"/>
              <a:gd name="connsiteX11" fmla="*/ 348388 w 6858001"/>
              <a:gd name="connsiteY11" fmla="*/ 48073 h 5529377"/>
              <a:gd name="connsiteX12" fmla="*/ 470460 w 6858001"/>
              <a:gd name="connsiteY12" fmla="*/ 63369 h 5529377"/>
              <a:gd name="connsiteX13" fmla="*/ 605563 w 6858001"/>
              <a:gd name="connsiteY13" fmla="*/ 79506 h 5529377"/>
              <a:gd name="connsiteX14" fmla="*/ 757810 w 6858001"/>
              <a:gd name="connsiteY14" fmla="*/ 96483 h 5529377"/>
              <a:gd name="connsiteX15" fmla="*/ 923774 w 6858001"/>
              <a:gd name="connsiteY15" fmla="*/ 114469 h 5529377"/>
              <a:gd name="connsiteX16" fmla="*/ 1104139 w 6858001"/>
              <a:gd name="connsiteY16" fmla="*/ 132454 h 5529377"/>
              <a:gd name="connsiteX17" fmla="*/ 1296163 w 6858001"/>
              <a:gd name="connsiteY17" fmla="*/ 150776 h 5529377"/>
              <a:gd name="connsiteX18" fmla="*/ 1503275 w 6858001"/>
              <a:gd name="connsiteY18" fmla="*/ 167753 h 5529377"/>
              <a:gd name="connsiteX19" fmla="*/ 1719988 w 6858001"/>
              <a:gd name="connsiteY19" fmla="*/ 184058 h 5529377"/>
              <a:gd name="connsiteX20" fmla="*/ 1949045 w 6858001"/>
              <a:gd name="connsiteY20" fmla="*/ 198849 h 5529377"/>
              <a:gd name="connsiteX21" fmla="*/ 2187703 w 6858001"/>
              <a:gd name="connsiteY21" fmla="*/ 212969 h 5529377"/>
              <a:gd name="connsiteX22" fmla="*/ 2436649 w 6858001"/>
              <a:gd name="connsiteY22" fmla="*/ 226248 h 5529377"/>
              <a:gd name="connsiteX23" fmla="*/ 2564208 w 6858001"/>
              <a:gd name="connsiteY23" fmla="*/ 230955 h 5529377"/>
              <a:gd name="connsiteX24" fmla="*/ 2694509 w 6858001"/>
              <a:gd name="connsiteY24" fmla="*/ 236165 h 5529377"/>
              <a:gd name="connsiteX25" fmla="*/ 2826868 w 6858001"/>
              <a:gd name="connsiteY25" fmla="*/ 241040 h 5529377"/>
              <a:gd name="connsiteX26" fmla="*/ 2959914 w 6858001"/>
              <a:gd name="connsiteY26" fmla="*/ 244234 h 5529377"/>
              <a:gd name="connsiteX27" fmla="*/ 3095702 w 6858001"/>
              <a:gd name="connsiteY27" fmla="*/ 247091 h 5529377"/>
              <a:gd name="connsiteX28" fmla="*/ 3232862 w 6858001"/>
              <a:gd name="connsiteY28" fmla="*/ 250117 h 5529377"/>
              <a:gd name="connsiteX29" fmla="*/ 3372765 w 6858001"/>
              <a:gd name="connsiteY29" fmla="*/ 252134 h 5529377"/>
              <a:gd name="connsiteX30" fmla="*/ 3514040 w 6858001"/>
              <a:gd name="connsiteY30" fmla="*/ 252134 h 5529377"/>
              <a:gd name="connsiteX31" fmla="*/ 3656686 w 6858001"/>
              <a:gd name="connsiteY31" fmla="*/ 253142 h 5529377"/>
              <a:gd name="connsiteX32" fmla="*/ 3800704 w 6858001"/>
              <a:gd name="connsiteY32" fmla="*/ 252134 h 5529377"/>
              <a:gd name="connsiteX33" fmla="*/ 3946780 w 6858001"/>
              <a:gd name="connsiteY33" fmla="*/ 250117 h 5529377"/>
              <a:gd name="connsiteX34" fmla="*/ 4092855 w 6858001"/>
              <a:gd name="connsiteY34" fmla="*/ 248268 h 5529377"/>
              <a:gd name="connsiteX35" fmla="*/ 4240988 w 6858001"/>
              <a:gd name="connsiteY35" fmla="*/ 244234 h 5529377"/>
              <a:gd name="connsiteX36" fmla="*/ 4390492 w 6858001"/>
              <a:gd name="connsiteY36" fmla="*/ 240032 h 5529377"/>
              <a:gd name="connsiteX37" fmla="*/ 4539997 w 6858001"/>
              <a:gd name="connsiteY37" fmla="*/ 235157 h 5529377"/>
              <a:gd name="connsiteX38" fmla="*/ 4690873 w 6858001"/>
              <a:gd name="connsiteY38" fmla="*/ 228266 h 5529377"/>
              <a:gd name="connsiteX39" fmla="*/ 4843120 w 6858001"/>
              <a:gd name="connsiteY39" fmla="*/ 220029 h 5529377"/>
              <a:gd name="connsiteX40" fmla="*/ 4996054 w 6858001"/>
              <a:gd name="connsiteY40" fmla="*/ 212129 h 5529377"/>
              <a:gd name="connsiteX41" fmla="*/ 5148987 w 6858001"/>
              <a:gd name="connsiteY41" fmla="*/ 202044 h 5529377"/>
              <a:gd name="connsiteX42" fmla="*/ 5303978 w 6858001"/>
              <a:gd name="connsiteY42" fmla="*/ 189941 h 5529377"/>
              <a:gd name="connsiteX43" fmla="*/ 5456911 w 6858001"/>
              <a:gd name="connsiteY43" fmla="*/ 177839 h 5529377"/>
              <a:gd name="connsiteX44" fmla="*/ 5612588 w 6858001"/>
              <a:gd name="connsiteY44" fmla="*/ 163887 h 5529377"/>
              <a:gd name="connsiteX45" fmla="*/ 5768950 w 6858001"/>
              <a:gd name="connsiteY45" fmla="*/ 148591 h 5529377"/>
              <a:gd name="connsiteX46" fmla="*/ 5923255 w 6858001"/>
              <a:gd name="connsiteY46" fmla="*/ 132455 h 5529377"/>
              <a:gd name="connsiteX47" fmla="*/ 6079618 w 6858001"/>
              <a:gd name="connsiteY47" fmla="*/ 113629 h 5529377"/>
              <a:gd name="connsiteX48" fmla="*/ 6235294 w 6858001"/>
              <a:gd name="connsiteY48" fmla="*/ 93458 h 5529377"/>
              <a:gd name="connsiteX49" fmla="*/ 6391657 w 6858001"/>
              <a:gd name="connsiteY49" fmla="*/ 73455 h 5529377"/>
              <a:gd name="connsiteX50" fmla="*/ 6547333 w 6858001"/>
              <a:gd name="connsiteY50" fmla="*/ 50091 h 5529377"/>
              <a:gd name="connsiteX51" fmla="*/ 6702324 w 6858001"/>
              <a:gd name="connsiteY51" fmla="*/ 26222 h 55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529377">
                <a:moveTo>
                  <a:pt x="6858001" y="1177"/>
                </a:moveTo>
                <a:lnTo>
                  <a:pt x="6858001" y="1344715"/>
                </a:lnTo>
                <a:lnTo>
                  <a:pt x="6858000" y="1344715"/>
                </a:lnTo>
                <a:lnTo>
                  <a:pt x="6858000" y="5529377"/>
                </a:lnTo>
                <a:lnTo>
                  <a:pt x="0" y="5529376"/>
                </a:lnTo>
                <a:lnTo>
                  <a:pt x="0" y="891096"/>
                </a:lnTo>
                <a:lnTo>
                  <a:pt x="1" y="891096"/>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15" name="Picture 14" descr="Writing on a chalkboard&#10;&#10;Description automatically generated with medium confidence">
            <a:extLst>
              <a:ext uri="{FF2B5EF4-FFF2-40B4-BE49-F238E27FC236}">
                <a16:creationId xmlns:a16="http://schemas.microsoft.com/office/drawing/2014/main" id="{B5FEC28A-FBD2-2847-9538-1D7768CEF7B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563742" y="2100627"/>
            <a:ext cx="3980139" cy="2656742"/>
          </a:xfrm>
          <a:prstGeom prst="rect">
            <a:avLst/>
          </a:prstGeom>
          <a:effectLst/>
        </p:spPr>
      </p:pic>
      <p:sp>
        <p:nvSpPr>
          <p:cNvPr id="41" name="Rectangle 40">
            <a:extLst>
              <a:ext uri="{FF2B5EF4-FFF2-40B4-BE49-F238E27FC236}">
                <a16:creationId xmlns:a16="http://schemas.microsoft.com/office/drawing/2014/main" id="{C137128D-E594-4905-9F76-E385F0831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7E29281D-2AF6-704F-94A7-E6048CE8F67F}"/>
              </a:ext>
            </a:extLst>
          </p:cNvPr>
          <p:cNvSpPr>
            <a:spLocks noGrp="1"/>
          </p:cNvSpPr>
          <p:nvPr>
            <p:ph idx="1"/>
          </p:nvPr>
        </p:nvSpPr>
        <p:spPr>
          <a:xfrm>
            <a:off x="648931" y="2438400"/>
            <a:ext cx="5616216" cy="3785419"/>
          </a:xfrm>
        </p:spPr>
        <p:txBody>
          <a:bodyPr>
            <a:normAutofit fontScale="70000" lnSpcReduction="20000"/>
          </a:bodyPr>
          <a:lstStyle/>
          <a:p>
            <a:pPr fontAlgn="base"/>
            <a:r>
              <a:rPr lang="en-US" dirty="0">
                <a:solidFill>
                  <a:schemeClr val="bg1"/>
                </a:solidFill>
              </a:rPr>
              <a:t>The future of cryptocurrency: what’s next for this craze? - GWI. (2022). Retrieved 17 May 2022, from </a:t>
            </a:r>
            <a:r>
              <a:rPr lang="en-US" u="sng" dirty="0">
                <a:solidFill>
                  <a:schemeClr val="bg1"/>
                </a:solidFill>
                <a:hlinkClick r:id="rId4">
                  <a:extLst>
                    <a:ext uri="{A12FA001-AC4F-418D-AE19-62706E023703}">
                      <ahyp:hlinkClr xmlns:ahyp="http://schemas.microsoft.com/office/drawing/2018/hyperlinkcolor" val="tx"/>
                    </a:ext>
                  </a:extLst>
                </a:hlinkClick>
              </a:rPr>
              <a:t>https://www.gwi.com/connecting-the-dots/future-of-cryptocurrency</a:t>
            </a:r>
            <a:r>
              <a:rPr lang="en-US" dirty="0">
                <a:solidFill>
                  <a:schemeClr val="bg1"/>
                </a:solidFill>
              </a:rPr>
              <a:t> </a:t>
            </a:r>
          </a:p>
          <a:p>
            <a:pPr fontAlgn="base"/>
            <a:r>
              <a:rPr lang="en-US">
                <a:solidFill>
                  <a:schemeClr val="bg1"/>
                </a:solidFill>
              </a:rPr>
              <a:t>Cryptocurrency Prices, Charts and Market Capitalizations | </a:t>
            </a:r>
            <a:r>
              <a:rPr lang="en-US" err="1">
                <a:solidFill>
                  <a:schemeClr val="bg1"/>
                </a:solidFill>
              </a:rPr>
              <a:t>CoinMarketCap</a:t>
            </a:r>
            <a:r>
              <a:rPr lang="en-US">
                <a:solidFill>
                  <a:schemeClr val="bg1"/>
                </a:solidFill>
              </a:rPr>
              <a:t>. (2022). Retrieved 17 May 2022, from </a:t>
            </a:r>
            <a:r>
              <a:rPr lang="en-US" u="sng">
                <a:solidFill>
                  <a:schemeClr val="bg1"/>
                </a:solidFill>
                <a:hlinkClick r:id="rId5">
                  <a:extLst>
                    <a:ext uri="{A12FA001-AC4F-418D-AE19-62706E023703}">
                      <ahyp:hlinkClr xmlns:ahyp="http://schemas.microsoft.com/office/drawing/2018/hyperlinkcolor" val="tx"/>
                    </a:ext>
                  </a:extLst>
                </a:hlinkClick>
              </a:rPr>
              <a:t>https://coinmarketcap.com/</a:t>
            </a:r>
            <a:r>
              <a:rPr lang="en-US">
                <a:solidFill>
                  <a:schemeClr val="bg1"/>
                </a:solidFill>
              </a:rPr>
              <a:t> </a:t>
            </a:r>
          </a:p>
          <a:p>
            <a:pPr fontAlgn="base"/>
            <a:r>
              <a:rPr lang="en-US" dirty="0">
                <a:solidFill>
                  <a:schemeClr val="bg1"/>
                </a:solidFill>
              </a:rPr>
              <a:t>What Is Fully Diluted Market Cap in Crypto?. (2022). Retrieved 17 May 2022, from </a:t>
            </a:r>
            <a:r>
              <a:rPr lang="en-US" u="sng" dirty="0">
                <a:solidFill>
                  <a:schemeClr val="bg1"/>
                </a:solidFill>
                <a:hlinkClick r:id="rId6">
                  <a:extLst>
                    <a:ext uri="{A12FA001-AC4F-418D-AE19-62706E023703}">
                      <ahyp:hlinkClr xmlns:ahyp="http://schemas.microsoft.com/office/drawing/2018/hyperlinkcolor" val="tx"/>
                    </a:ext>
                  </a:extLst>
                </a:hlinkClick>
              </a:rPr>
              <a:t>https://www.one37pm.com/nft/what-is-fully-diluted-market-cap-in-crypto#:~:text=A%20fully%20diluted%20m</a:t>
            </a:r>
            <a:r>
              <a:rPr lang="en-US" dirty="0">
                <a:solidFill>
                  <a:schemeClr val="bg1"/>
                </a:solidFill>
              </a:rPr>
              <a:t> </a:t>
            </a:r>
          </a:p>
          <a:p>
            <a:pPr fontAlgn="base"/>
            <a:r>
              <a:rPr lang="en-US" err="1">
                <a:solidFill>
                  <a:schemeClr val="bg1"/>
                </a:solidFill>
              </a:rPr>
              <a:t>Bybit</a:t>
            </a:r>
            <a:r>
              <a:rPr lang="en-US">
                <a:solidFill>
                  <a:schemeClr val="bg1"/>
                </a:solidFill>
              </a:rPr>
              <a:t> Learn | Bitcoin (BTC) Dominance: How It Changes the Way You Trade Crypto. (2021). Retrieved 17 May 2022, from </a:t>
            </a:r>
            <a:r>
              <a:rPr lang="en-US" u="sng">
                <a:solidFill>
                  <a:schemeClr val="bg1"/>
                </a:solidFill>
                <a:hlinkClick r:id="rId7">
                  <a:extLst>
                    <a:ext uri="{A12FA001-AC4F-418D-AE19-62706E023703}">
                      <ahyp:hlinkClr xmlns:ahyp="http://schemas.microsoft.com/office/drawing/2018/hyperlinkcolor" val="tx"/>
                    </a:ext>
                  </a:extLst>
                </a:hlinkClick>
              </a:rPr>
              <a:t>https://learn.bybit.com/investing/what-is-bitcoin-dominance/</a:t>
            </a:r>
            <a:r>
              <a:rPr lang="en-US">
                <a:solidFill>
                  <a:schemeClr val="bg1"/>
                </a:solidFill>
              </a:rPr>
              <a:t> </a:t>
            </a:r>
          </a:p>
        </p:txBody>
      </p:sp>
    </p:spTree>
    <p:extLst>
      <p:ext uri="{BB962C8B-B14F-4D97-AF65-F5344CB8AC3E}">
        <p14:creationId xmlns:p14="http://schemas.microsoft.com/office/powerpoint/2010/main" val="3502902732"/>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0D9B8FD4-CDEB-4EB4-B4DE-C89E11938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8" name="Freeform 36">
            <a:extLst>
              <a:ext uri="{FF2B5EF4-FFF2-40B4-BE49-F238E27FC236}">
                <a16:creationId xmlns:a16="http://schemas.microsoft.com/office/drawing/2014/main" id="{5A2E3D1D-9E9F-4739-BA14-D4D7FA9F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30" name="Freeform: Shape 29">
            <a:extLst>
              <a:ext uri="{FF2B5EF4-FFF2-40B4-BE49-F238E27FC236}">
                <a16:creationId xmlns:a16="http://schemas.microsoft.com/office/drawing/2014/main" id="{1FFB365B-E9DC-4859-B8AB-CB83EEBE4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ADAB9C8-EB37-4914-A699-C716FC8FE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1EE8CE4-C07C-1146-9F44-18FB0B650FF2}"/>
              </a:ext>
            </a:extLst>
          </p:cNvPr>
          <p:cNvSpPr>
            <a:spLocks noGrp="1"/>
          </p:cNvSpPr>
          <p:nvPr>
            <p:ph type="title"/>
          </p:nvPr>
        </p:nvSpPr>
        <p:spPr>
          <a:xfrm>
            <a:off x="-591441" y="2884135"/>
            <a:ext cx="4990911" cy="4470821"/>
          </a:xfrm>
        </p:spPr>
        <p:txBody>
          <a:bodyPr>
            <a:normAutofit/>
          </a:bodyPr>
          <a:lstStyle/>
          <a:p>
            <a:pPr algn="r"/>
            <a:r>
              <a:rPr lang="en-US" sz="3300">
                <a:solidFill>
                  <a:schemeClr val="bg2"/>
                </a:solidFill>
              </a:rPr>
              <a:t>PROJECT OVERVIEW</a:t>
            </a:r>
          </a:p>
        </p:txBody>
      </p:sp>
      <p:sp>
        <p:nvSpPr>
          <p:cNvPr id="3" name="Content Placeholder 2">
            <a:extLst>
              <a:ext uri="{FF2B5EF4-FFF2-40B4-BE49-F238E27FC236}">
                <a16:creationId xmlns:a16="http://schemas.microsoft.com/office/drawing/2014/main" id="{BF235573-4697-BA42-9A63-BB5317747B67}"/>
              </a:ext>
            </a:extLst>
          </p:cNvPr>
          <p:cNvSpPr>
            <a:spLocks noGrp="1"/>
          </p:cNvSpPr>
          <p:nvPr>
            <p:ph idx="1"/>
          </p:nvPr>
        </p:nvSpPr>
        <p:spPr>
          <a:xfrm>
            <a:off x="4926012" y="513897"/>
            <a:ext cx="7006579" cy="6044999"/>
          </a:xfrm>
        </p:spPr>
        <p:txBody>
          <a:bodyPr vert="horz" lIns="91440" tIns="45720" rIns="91440" bIns="45720" rtlCol="0" anchor="t">
            <a:noAutofit/>
          </a:bodyPr>
          <a:lstStyle/>
          <a:p>
            <a:r>
              <a:rPr lang="en-US" sz="1200" b="1"/>
              <a:t>T</a:t>
            </a:r>
            <a:r>
              <a:rPr lang="en-US" sz="1500" b="1"/>
              <a:t>ools</a:t>
            </a:r>
          </a:p>
          <a:p>
            <a:pPr lvl="1"/>
            <a:r>
              <a:rPr lang="en-US" sz="1500" b="1"/>
              <a:t>Python</a:t>
            </a:r>
          </a:p>
          <a:p>
            <a:pPr lvl="1"/>
            <a:r>
              <a:rPr lang="en-US" sz="1500" b="1"/>
              <a:t> R Programming</a:t>
            </a:r>
          </a:p>
          <a:p>
            <a:pPr lvl="1"/>
            <a:r>
              <a:rPr lang="en-US" sz="1500" b="1"/>
              <a:t>Microsoft Excel </a:t>
            </a:r>
          </a:p>
          <a:p>
            <a:pPr lvl="1"/>
            <a:r>
              <a:rPr lang="en-US" sz="1500" b="1"/>
              <a:t>SQL</a:t>
            </a:r>
            <a:r>
              <a:rPr lang="en-US" sz="1500"/>
              <a:t> </a:t>
            </a:r>
            <a:endParaRPr lang="en-US" sz="1500" b="1"/>
          </a:p>
          <a:p>
            <a:endParaRPr lang="en-US" sz="1500" b="1"/>
          </a:p>
          <a:p>
            <a:r>
              <a:rPr lang="en-US" sz="1500" b="1"/>
              <a:t>Implementation</a:t>
            </a:r>
          </a:p>
          <a:p>
            <a:pPr lvl="1"/>
            <a:r>
              <a:rPr lang="en-US" sz="1500" b="1"/>
              <a:t>Analyzed data</a:t>
            </a:r>
            <a:r>
              <a:rPr lang="en-US" sz="1500"/>
              <a:t> pertaining to the</a:t>
            </a:r>
            <a:r>
              <a:rPr lang="en-US" sz="1500" b="1"/>
              <a:t> Top 5000 cryptocurrencies</a:t>
            </a:r>
          </a:p>
          <a:p>
            <a:pPr lvl="1"/>
            <a:r>
              <a:rPr lang="en-US" sz="1500" b="1"/>
              <a:t> Data streamed from </a:t>
            </a:r>
            <a:r>
              <a:rPr lang="en-US" sz="1500" b="1" err="1"/>
              <a:t>CoinMarketCap</a:t>
            </a:r>
            <a:r>
              <a:rPr lang="en-US" sz="1500" b="1"/>
              <a:t> website</a:t>
            </a:r>
          </a:p>
          <a:p>
            <a:pPr marL="457200" lvl="1" indent="0">
              <a:buNone/>
            </a:pPr>
            <a:endParaRPr lang="en-US" sz="1500" b="1"/>
          </a:p>
          <a:p>
            <a:r>
              <a:rPr lang="en-US" sz="1500" b="1"/>
              <a:t>Goals</a:t>
            </a:r>
          </a:p>
          <a:p>
            <a:pPr lvl="1"/>
            <a:r>
              <a:rPr lang="en-US" sz="1500" b="1"/>
              <a:t>Data streamed from </a:t>
            </a:r>
            <a:r>
              <a:rPr lang="en-US" sz="1500" b="1" err="1"/>
              <a:t>CoinMarketCap</a:t>
            </a:r>
            <a:r>
              <a:rPr lang="en-US" sz="1500" b="1"/>
              <a:t> website </a:t>
            </a:r>
          </a:p>
          <a:p>
            <a:pPr lvl="1"/>
            <a:r>
              <a:rPr lang="en-US" sz="1500" b="1"/>
              <a:t>Analyzed data</a:t>
            </a:r>
            <a:r>
              <a:rPr lang="en-US" sz="1500"/>
              <a:t> pertaining to the</a:t>
            </a:r>
            <a:r>
              <a:rPr lang="en-US" sz="1500" b="1"/>
              <a:t> Top 5000 cryptocurrencies</a:t>
            </a:r>
          </a:p>
          <a:p>
            <a:pPr lvl="1"/>
            <a:r>
              <a:rPr lang="en-US" sz="1500" b="1"/>
              <a:t>Data Cleaning Exploratory Data Analysis</a:t>
            </a:r>
          </a:p>
          <a:p>
            <a:pPr lvl="1"/>
            <a:r>
              <a:rPr lang="en-US" sz="1500" b="1"/>
              <a:t>Gather Insights for Novice Investors</a:t>
            </a:r>
          </a:p>
          <a:p>
            <a:pPr lvl="1"/>
            <a:r>
              <a:rPr lang="en-US" sz="1500" b="1"/>
              <a:t>Create Database which can be used to Query Info and build services</a:t>
            </a:r>
          </a:p>
          <a:p>
            <a:pPr marL="457200" lvl="1" indent="0">
              <a:buNone/>
            </a:pPr>
            <a:endParaRPr lang="en-US" sz="1200" b="1"/>
          </a:p>
        </p:txBody>
      </p:sp>
    </p:spTree>
    <p:extLst>
      <p:ext uri="{BB962C8B-B14F-4D97-AF65-F5344CB8AC3E}">
        <p14:creationId xmlns:p14="http://schemas.microsoft.com/office/powerpoint/2010/main" val="358996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D9B8FD4-CDEB-4EB4-B4DE-C89E11938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Freeform 36">
            <a:extLst>
              <a:ext uri="{FF2B5EF4-FFF2-40B4-BE49-F238E27FC236}">
                <a16:creationId xmlns:a16="http://schemas.microsoft.com/office/drawing/2014/main" id="{5A2E3D1D-9E9F-4739-BA14-D4D7FA9F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5" name="Freeform: Shape 24">
            <a:extLst>
              <a:ext uri="{FF2B5EF4-FFF2-40B4-BE49-F238E27FC236}">
                <a16:creationId xmlns:a16="http://schemas.microsoft.com/office/drawing/2014/main" id="{1FFB365B-E9DC-4859-B8AB-CB83EEBE4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ADAB9C8-EB37-4914-A699-C716FC8FE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9C1F38B-A53A-ED45-BF46-8ED8EDBF3D6A}"/>
              </a:ext>
            </a:extLst>
          </p:cNvPr>
          <p:cNvSpPr>
            <a:spLocks noGrp="1"/>
          </p:cNvSpPr>
          <p:nvPr>
            <p:ph type="title"/>
          </p:nvPr>
        </p:nvSpPr>
        <p:spPr>
          <a:xfrm>
            <a:off x="-589066" y="2537460"/>
            <a:ext cx="5347251" cy="1783080"/>
          </a:xfrm>
        </p:spPr>
        <p:txBody>
          <a:bodyPr>
            <a:normAutofit/>
          </a:bodyPr>
          <a:lstStyle/>
          <a:p>
            <a:pPr algn="r"/>
            <a:br>
              <a:rPr lang="en-US" sz="3600">
                <a:solidFill>
                  <a:schemeClr val="bg2"/>
                </a:solidFill>
              </a:rPr>
            </a:br>
            <a:r>
              <a:rPr lang="en-US" sz="3600">
                <a:solidFill>
                  <a:schemeClr val="bg2"/>
                </a:solidFill>
              </a:rPr>
              <a:t>BUSINESS  QUESTIONS</a:t>
            </a:r>
          </a:p>
        </p:txBody>
      </p:sp>
      <p:sp>
        <p:nvSpPr>
          <p:cNvPr id="30" name="Content Placeholder 2">
            <a:extLst>
              <a:ext uri="{FF2B5EF4-FFF2-40B4-BE49-F238E27FC236}">
                <a16:creationId xmlns:a16="http://schemas.microsoft.com/office/drawing/2014/main" id="{AEF2A9B2-C411-804A-91EE-1C37C15AB27B}"/>
              </a:ext>
            </a:extLst>
          </p:cNvPr>
          <p:cNvSpPr>
            <a:spLocks noGrp="1"/>
          </p:cNvSpPr>
          <p:nvPr>
            <p:ph idx="1"/>
          </p:nvPr>
        </p:nvSpPr>
        <p:spPr>
          <a:xfrm>
            <a:off x="5060993" y="1533608"/>
            <a:ext cx="6742726" cy="4933784"/>
          </a:xfrm>
        </p:spPr>
        <p:txBody>
          <a:bodyPr vert="horz" lIns="91440" tIns="45720" rIns="91440" bIns="45720" rtlCol="0" anchor="t">
            <a:normAutofit/>
          </a:bodyPr>
          <a:lstStyle/>
          <a:p>
            <a:pPr fontAlgn="base"/>
            <a:r>
              <a:rPr lang="en-US" dirty="0"/>
              <a:t>What is the Central Tendencies of Price ?  </a:t>
            </a:r>
          </a:p>
          <a:p>
            <a:pPr fontAlgn="base"/>
            <a:r>
              <a:rPr lang="en-US" dirty="0"/>
              <a:t>What are the currencies that would be suitable for mining?  </a:t>
            </a:r>
          </a:p>
          <a:p>
            <a:pPr fontAlgn="base"/>
            <a:r>
              <a:rPr lang="en-US" dirty="0"/>
              <a:t>What currencies are good for exchange and payments?  </a:t>
            </a:r>
          </a:p>
          <a:p>
            <a:pPr fontAlgn="base"/>
            <a:r>
              <a:rPr lang="en-US" dirty="0"/>
              <a:t>Which are the stable coins in a given price range?  </a:t>
            </a:r>
          </a:p>
          <a:p>
            <a:pPr fontAlgn="base"/>
            <a:r>
              <a:rPr lang="en-US" dirty="0"/>
              <a:t>Which are the volatile coins in the price range?  </a:t>
            </a:r>
          </a:p>
          <a:p>
            <a:pPr fontAlgn="base"/>
            <a:r>
              <a:rPr lang="en-US" dirty="0"/>
              <a:t>Which are the Top Drops in a given time period?  </a:t>
            </a:r>
          </a:p>
          <a:p>
            <a:pPr fontAlgn="base"/>
            <a:r>
              <a:rPr lang="en-US" dirty="0"/>
              <a:t>Which are the Top Rises in a given time period?  </a:t>
            </a:r>
          </a:p>
          <a:p>
            <a:pPr fontAlgn="base"/>
            <a:r>
              <a:rPr lang="en-US" dirty="0"/>
              <a:t>Which coins are almost completely mined?  Most dominating coin w.r.t market capitalization? </a:t>
            </a:r>
          </a:p>
          <a:p>
            <a:pPr lvl="1">
              <a:buFont typeface="Wingdings" pitchFamily="2" charset="2"/>
              <a:buChar char="§"/>
            </a:pPr>
            <a:endParaRPr lang="en-US"/>
          </a:p>
        </p:txBody>
      </p:sp>
    </p:spTree>
    <p:extLst>
      <p:ext uri="{BB962C8B-B14F-4D97-AF65-F5344CB8AC3E}">
        <p14:creationId xmlns:p14="http://schemas.microsoft.com/office/powerpoint/2010/main" val="3189933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513CB-B32A-2245-A074-47D050D3FE6D}"/>
              </a:ext>
            </a:extLst>
          </p:cNvPr>
          <p:cNvSpPr>
            <a:spLocks noGrp="1"/>
          </p:cNvSpPr>
          <p:nvPr>
            <p:ph type="title"/>
          </p:nvPr>
        </p:nvSpPr>
        <p:spPr>
          <a:xfrm>
            <a:off x="646112" y="452718"/>
            <a:ext cx="4165580" cy="1400530"/>
          </a:xfrm>
        </p:spPr>
        <p:txBody>
          <a:bodyPr>
            <a:normAutofit/>
          </a:bodyPr>
          <a:lstStyle/>
          <a:p>
            <a:r>
              <a:rPr lang="en-US"/>
              <a:t>DATA COLLECTION</a:t>
            </a:r>
          </a:p>
        </p:txBody>
      </p:sp>
      <p:sp>
        <p:nvSpPr>
          <p:cNvPr id="14" name="Freeform: Shape 13">
            <a:extLst>
              <a:ext uri="{FF2B5EF4-FFF2-40B4-BE49-F238E27FC236}">
                <a16:creationId xmlns:a16="http://schemas.microsoft.com/office/drawing/2014/main" id="{7DAA46B9-B7E8-4487-B28E-C63A6EB7A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16" name="Freeform 23">
            <a:extLst>
              <a:ext uri="{FF2B5EF4-FFF2-40B4-BE49-F238E27FC236}">
                <a16:creationId xmlns:a16="http://schemas.microsoft.com/office/drawing/2014/main" id="{C866818C-1E5F-475A-B310-3C06B555F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8" name="Rectangle 17">
            <a:extLst>
              <a:ext uri="{FF2B5EF4-FFF2-40B4-BE49-F238E27FC236}">
                <a16:creationId xmlns:a16="http://schemas.microsoft.com/office/drawing/2014/main" id="{D12AFDE8-E1ED-4A49-B8B3-4953F4B8A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0A2F49BE-7F28-1E45-96CB-3188684D83E5}"/>
              </a:ext>
            </a:extLst>
          </p:cNvPr>
          <p:cNvSpPr>
            <a:spLocks noGrp="1"/>
          </p:cNvSpPr>
          <p:nvPr>
            <p:ph idx="1"/>
          </p:nvPr>
        </p:nvSpPr>
        <p:spPr>
          <a:xfrm>
            <a:off x="385279" y="2013162"/>
            <a:ext cx="4165146" cy="4195481"/>
          </a:xfrm>
        </p:spPr>
        <p:txBody>
          <a:bodyPr>
            <a:normAutofit/>
          </a:bodyPr>
          <a:lstStyle/>
          <a:p>
            <a:r>
              <a:rPr lang="en-US"/>
              <a:t>Ideally web scraping is used to collect large amounts of data from websites</a:t>
            </a:r>
          </a:p>
          <a:p>
            <a:r>
              <a:rPr lang="en-US" b="1"/>
              <a:t>Used the API’s provided by the Coin Market Cap website</a:t>
            </a:r>
          </a:p>
          <a:p>
            <a:pPr lvl="1"/>
            <a:r>
              <a:rPr lang="en-US" sz="1400"/>
              <a:t> APIs provide direct access to the type of data you would want. </a:t>
            </a:r>
          </a:p>
          <a:p>
            <a:pPr lvl="1"/>
            <a:r>
              <a:rPr lang="en-US" sz="1400"/>
              <a:t>While web scraping, the user can access the data only till it is available on a website. </a:t>
            </a:r>
          </a:p>
          <a:p>
            <a:endParaRPr lang="en-US"/>
          </a:p>
          <a:p>
            <a:pPr marL="0" indent="0">
              <a:buNone/>
            </a:pPr>
            <a:endParaRPr lang="en-US"/>
          </a:p>
          <a:p>
            <a:endParaRPr lang="en-US"/>
          </a:p>
        </p:txBody>
      </p:sp>
      <p:sp>
        <p:nvSpPr>
          <p:cNvPr id="11" name="TextBox 10">
            <a:extLst>
              <a:ext uri="{FF2B5EF4-FFF2-40B4-BE49-F238E27FC236}">
                <a16:creationId xmlns:a16="http://schemas.microsoft.com/office/drawing/2014/main" id="{8BBAD1DD-2B9A-C345-A584-1DDAE581C7DB}"/>
              </a:ext>
            </a:extLst>
          </p:cNvPr>
          <p:cNvSpPr txBox="1"/>
          <p:nvPr/>
        </p:nvSpPr>
        <p:spPr>
          <a:xfrm>
            <a:off x="6210300" y="1019648"/>
            <a:ext cx="3771900" cy="307777"/>
          </a:xfrm>
          <a:prstGeom prst="rect">
            <a:avLst/>
          </a:prstGeom>
          <a:noFill/>
        </p:spPr>
        <p:txBody>
          <a:bodyPr wrap="square" rtlCol="0">
            <a:spAutoFit/>
          </a:bodyPr>
          <a:lstStyle/>
          <a:p>
            <a:r>
              <a:rPr lang="en-US" sz="1400" b="1">
                <a:solidFill>
                  <a:schemeClr val="bg1"/>
                </a:solidFill>
              </a:rPr>
              <a:t>PYTHON SCRIPT</a:t>
            </a:r>
          </a:p>
        </p:txBody>
      </p:sp>
      <p:pic>
        <p:nvPicPr>
          <p:cNvPr id="1026" name="Picture 2">
            <a:extLst>
              <a:ext uri="{FF2B5EF4-FFF2-40B4-BE49-F238E27FC236}">
                <a16:creationId xmlns:a16="http://schemas.microsoft.com/office/drawing/2014/main" id="{70FC5DE3-9E0E-1448-86F9-5FA099592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0286" y="1531122"/>
            <a:ext cx="5687736" cy="4078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7619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513CB-B32A-2245-A074-47D050D3FE6D}"/>
              </a:ext>
            </a:extLst>
          </p:cNvPr>
          <p:cNvSpPr>
            <a:spLocks noGrp="1"/>
          </p:cNvSpPr>
          <p:nvPr>
            <p:ph type="title"/>
          </p:nvPr>
        </p:nvSpPr>
        <p:spPr>
          <a:xfrm>
            <a:off x="646112" y="452718"/>
            <a:ext cx="4165580" cy="1400530"/>
          </a:xfrm>
        </p:spPr>
        <p:txBody>
          <a:bodyPr>
            <a:normAutofit/>
          </a:bodyPr>
          <a:lstStyle/>
          <a:p>
            <a:r>
              <a:rPr lang="en-US"/>
              <a:t>DATA COLLECTION</a:t>
            </a:r>
          </a:p>
        </p:txBody>
      </p:sp>
      <p:sp>
        <p:nvSpPr>
          <p:cNvPr id="14" name="Freeform: Shape 13">
            <a:extLst>
              <a:ext uri="{FF2B5EF4-FFF2-40B4-BE49-F238E27FC236}">
                <a16:creationId xmlns:a16="http://schemas.microsoft.com/office/drawing/2014/main" id="{7DAA46B9-B7E8-4487-B28E-C63A6EB7A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16" name="Freeform 23">
            <a:extLst>
              <a:ext uri="{FF2B5EF4-FFF2-40B4-BE49-F238E27FC236}">
                <a16:creationId xmlns:a16="http://schemas.microsoft.com/office/drawing/2014/main" id="{C866818C-1E5F-475A-B310-3C06B555F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8" name="Rectangle 17">
            <a:extLst>
              <a:ext uri="{FF2B5EF4-FFF2-40B4-BE49-F238E27FC236}">
                <a16:creationId xmlns:a16="http://schemas.microsoft.com/office/drawing/2014/main" id="{D12AFDE8-E1ED-4A49-B8B3-4953F4B8A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0A2F49BE-7F28-1E45-96CB-3188684D83E5}"/>
              </a:ext>
            </a:extLst>
          </p:cNvPr>
          <p:cNvSpPr>
            <a:spLocks noGrp="1"/>
          </p:cNvSpPr>
          <p:nvPr>
            <p:ph idx="1"/>
          </p:nvPr>
        </p:nvSpPr>
        <p:spPr>
          <a:xfrm>
            <a:off x="385279" y="2013162"/>
            <a:ext cx="4165146" cy="4195481"/>
          </a:xfrm>
        </p:spPr>
        <p:txBody>
          <a:bodyPr>
            <a:normAutofit/>
          </a:bodyPr>
          <a:lstStyle/>
          <a:p>
            <a:r>
              <a:rPr lang="en-US"/>
              <a:t>Data was retrieved as JSON data streams. </a:t>
            </a:r>
          </a:p>
          <a:p>
            <a:r>
              <a:rPr lang="en-US"/>
              <a:t>Data was then converted into the required data format and written into a csv file (</a:t>
            </a:r>
            <a:r>
              <a:rPr lang="en-US" err="1"/>
              <a:t>data.csv</a:t>
            </a:r>
            <a:r>
              <a:rPr lang="en-US"/>
              <a:t>). </a:t>
            </a:r>
          </a:p>
          <a:p>
            <a:pPr marL="0" indent="0">
              <a:buNone/>
            </a:pPr>
            <a:endParaRPr lang="en-US"/>
          </a:p>
          <a:p>
            <a:endParaRPr lang="en-US"/>
          </a:p>
        </p:txBody>
      </p:sp>
      <p:sp>
        <p:nvSpPr>
          <p:cNvPr id="11" name="TextBox 10">
            <a:extLst>
              <a:ext uri="{FF2B5EF4-FFF2-40B4-BE49-F238E27FC236}">
                <a16:creationId xmlns:a16="http://schemas.microsoft.com/office/drawing/2014/main" id="{8BBAD1DD-2B9A-C345-A584-1DDAE581C7DB}"/>
              </a:ext>
            </a:extLst>
          </p:cNvPr>
          <p:cNvSpPr txBox="1"/>
          <p:nvPr/>
        </p:nvSpPr>
        <p:spPr>
          <a:xfrm>
            <a:off x="6210300" y="1019648"/>
            <a:ext cx="3771900" cy="307777"/>
          </a:xfrm>
          <a:prstGeom prst="rect">
            <a:avLst/>
          </a:prstGeom>
          <a:noFill/>
        </p:spPr>
        <p:txBody>
          <a:bodyPr wrap="square" rtlCol="0">
            <a:spAutoFit/>
          </a:bodyPr>
          <a:lstStyle/>
          <a:p>
            <a:r>
              <a:rPr lang="en-US" sz="1400" b="1">
                <a:solidFill>
                  <a:schemeClr val="bg1"/>
                </a:solidFill>
              </a:rPr>
              <a:t>RAW DATA</a:t>
            </a:r>
          </a:p>
        </p:txBody>
      </p:sp>
      <p:pic>
        <p:nvPicPr>
          <p:cNvPr id="3074" name="Picture 2">
            <a:extLst>
              <a:ext uri="{FF2B5EF4-FFF2-40B4-BE49-F238E27FC236}">
                <a16:creationId xmlns:a16="http://schemas.microsoft.com/office/drawing/2014/main" id="{8F8B816D-918C-B140-A564-84B2000B64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3492" y="2162649"/>
            <a:ext cx="6638508" cy="2491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2021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3B48A-EB9B-E14A-A561-7FE5F734CEC6}"/>
              </a:ext>
            </a:extLst>
          </p:cNvPr>
          <p:cNvSpPr>
            <a:spLocks noGrp="1"/>
          </p:cNvSpPr>
          <p:nvPr>
            <p:ph type="title"/>
          </p:nvPr>
        </p:nvSpPr>
        <p:spPr/>
        <p:txBody>
          <a:bodyPr/>
          <a:lstStyle/>
          <a:p>
            <a:r>
              <a:rPr lang="en-US"/>
              <a:t>DATA CLEANING</a:t>
            </a:r>
          </a:p>
        </p:txBody>
      </p:sp>
      <p:sp>
        <p:nvSpPr>
          <p:cNvPr id="3" name="Content Placeholder 2">
            <a:extLst>
              <a:ext uri="{FF2B5EF4-FFF2-40B4-BE49-F238E27FC236}">
                <a16:creationId xmlns:a16="http://schemas.microsoft.com/office/drawing/2014/main" id="{FB8FFEDE-DEAA-DB44-8D00-746C51D1489D}"/>
              </a:ext>
            </a:extLst>
          </p:cNvPr>
          <p:cNvSpPr>
            <a:spLocks noGrp="1"/>
          </p:cNvSpPr>
          <p:nvPr>
            <p:ph idx="1"/>
          </p:nvPr>
        </p:nvSpPr>
        <p:spPr>
          <a:xfrm>
            <a:off x="646111" y="1853248"/>
            <a:ext cx="10670688" cy="3461680"/>
          </a:xfrm>
        </p:spPr>
        <p:txBody>
          <a:bodyPr>
            <a:normAutofit/>
          </a:bodyPr>
          <a:lstStyle/>
          <a:p>
            <a:endParaRPr lang="en-US" sz="2400"/>
          </a:p>
          <a:p>
            <a:r>
              <a:rPr lang="en-US" sz="2400"/>
              <a:t>Columns without intelligible information were removed</a:t>
            </a:r>
          </a:p>
          <a:p>
            <a:r>
              <a:rPr lang="en-US" sz="2400"/>
              <a:t>NULL and Duplicate values were imputed</a:t>
            </a:r>
          </a:p>
          <a:p>
            <a:r>
              <a:rPr lang="en-US" sz="2400"/>
              <a:t>3 new columns were added (Mineable, Exchange or Payments)</a:t>
            </a:r>
          </a:p>
          <a:p>
            <a:r>
              <a:rPr lang="en-US" sz="2400"/>
              <a:t>Records were checked for ‘NA’ values</a:t>
            </a:r>
          </a:p>
          <a:p>
            <a:pPr marL="0" indent="0">
              <a:buNone/>
            </a:pPr>
            <a:endParaRPr lang="en-US" sz="2400"/>
          </a:p>
          <a:p>
            <a:endParaRPr lang="en-US" sz="2400"/>
          </a:p>
          <a:p>
            <a:endParaRPr lang="en-US" sz="2400"/>
          </a:p>
          <a:p>
            <a:pPr marL="0" indent="0">
              <a:buNone/>
            </a:pPr>
            <a:endParaRPr lang="en-US" sz="2400"/>
          </a:p>
        </p:txBody>
      </p:sp>
    </p:spTree>
    <p:extLst>
      <p:ext uri="{BB962C8B-B14F-4D97-AF65-F5344CB8AC3E}">
        <p14:creationId xmlns:p14="http://schemas.microsoft.com/office/powerpoint/2010/main" val="3269438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3B48A-EB9B-E14A-A561-7FE5F734CEC6}"/>
              </a:ext>
            </a:extLst>
          </p:cNvPr>
          <p:cNvSpPr>
            <a:spLocks noGrp="1"/>
          </p:cNvSpPr>
          <p:nvPr>
            <p:ph type="title"/>
          </p:nvPr>
        </p:nvSpPr>
        <p:spPr/>
        <p:txBody>
          <a:bodyPr/>
          <a:lstStyle/>
          <a:p>
            <a:r>
              <a:rPr lang="en-US"/>
              <a:t>DATASET OVERVIEW</a:t>
            </a:r>
            <a:r>
              <a:rPr lang="en-US" sz="1800"/>
              <a:t>(5000 rows and 29 columns)</a:t>
            </a:r>
            <a:endParaRPr lang="en-US"/>
          </a:p>
        </p:txBody>
      </p:sp>
      <p:sp>
        <p:nvSpPr>
          <p:cNvPr id="3" name="Content Placeholder 2">
            <a:extLst>
              <a:ext uri="{FF2B5EF4-FFF2-40B4-BE49-F238E27FC236}">
                <a16:creationId xmlns:a16="http://schemas.microsoft.com/office/drawing/2014/main" id="{FB8FFEDE-DEAA-DB44-8D00-746C51D1489D}"/>
              </a:ext>
            </a:extLst>
          </p:cNvPr>
          <p:cNvSpPr>
            <a:spLocks noGrp="1"/>
          </p:cNvSpPr>
          <p:nvPr>
            <p:ph idx="1"/>
          </p:nvPr>
        </p:nvSpPr>
        <p:spPr>
          <a:xfrm>
            <a:off x="646111" y="1336412"/>
            <a:ext cx="10670688" cy="5068869"/>
          </a:xfrm>
        </p:spPr>
        <p:txBody>
          <a:bodyPr>
            <a:normAutofit/>
          </a:bodyPr>
          <a:lstStyle/>
          <a:p>
            <a:pPr marL="0" indent="0">
              <a:buNone/>
            </a:pPr>
            <a:endParaRPr lang="en-US" sz="2400"/>
          </a:p>
          <a:p>
            <a:pPr fontAlgn="base"/>
            <a:r>
              <a:rPr lang="en-US" b="1"/>
              <a:t>id:</a:t>
            </a:r>
            <a:r>
              <a:rPr lang="en-US"/>
              <a:t> The unique CoinMarketCap ID for this cryptocurrency. </a:t>
            </a:r>
          </a:p>
          <a:p>
            <a:pPr fontAlgn="base"/>
            <a:r>
              <a:rPr lang="en-US" b="1"/>
              <a:t>name:</a:t>
            </a:r>
            <a:r>
              <a:rPr lang="en-US"/>
              <a:t> The name of this cryptocurrency. </a:t>
            </a:r>
          </a:p>
          <a:p>
            <a:pPr fontAlgn="base"/>
            <a:r>
              <a:rPr lang="en-US" b="1"/>
              <a:t>symbol:</a:t>
            </a:r>
            <a:r>
              <a:rPr lang="en-US"/>
              <a:t> The ticker symbol for this cryptocurrency. </a:t>
            </a:r>
          </a:p>
          <a:p>
            <a:pPr fontAlgn="base"/>
            <a:r>
              <a:rPr lang="en-US" b="1" err="1"/>
              <a:t>num_market</a:t>
            </a:r>
            <a:r>
              <a:rPr lang="en-US" b="1"/>
              <a:t>:</a:t>
            </a:r>
            <a:r>
              <a:rPr lang="en-US"/>
              <a:t> The number of active trading pairs available for this cryptocurrency across supported exchanges. </a:t>
            </a:r>
          </a:p>
          <a:p>
            <a:pPr fontAlgn="base"/>
            <a:r>
              <a:rPr lang="en-US" b="1" i="1"/>
              <a:t>“Trading pairs” or “cryptocurrency pairs” are assets that can be traded for each other on an exchange</a:t>
            </a:r>
            <a:r>
              <a:rPr lang="en-US"/>
              <a:t> </a:t>
            </a:r>
          </a:p>
          <a:p>
            <a:pPr fontAlgn="base"/>
            <a:r>
              <a:rPr lang="en-US" b="1" err="1"/>
              <a:t>date_added</a:t>
            </a:r>
            <a:r>
              <a:rPr lang="en-US" b="1"/>
              <a:t>:</a:t>
            </a:r>
            <a:r>
              <a:rPr lang="en-US"/>
              <a:t> Timestamp (ISO 8601) of when this cryptocurrency was added to CoinMarketCap. </a:t>
            </a:r>
          </a:p>
          <a:p>
            <a:endParaRPr lang="en-US" sz="2400"/>
          </a:p>
          <a:p>
            <a:endParaRPr lang="en-US" sz="2400"/>
          </a:p>
          <a:p>
            <a:pPr marL="0" indent="0">
              <a:buNone/>
            </a:pPr>
            <a:endParaRPr lang="en-US" sz="2400"/>
          </a:p>
        </p:txBody>
      </p:sp>
    </p:spTree>
    <p:extLst>
      <p:ext uri="{BB962C8B-B14F-4D97-AF65-F5344CB8AC3E}">
        <p14:creationId xmlns:p14="http://schemas.microsoft.com/office/powerpoint/2010/main" val="9840167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{EDB9A488-0E3C-EE4F-A75F-11FDA6A20A09}tf10001062</Template>
  <TotalTime>0</TotalTime>
  <Words>2084</Words>
  <Application>Microsoft Macintosh PowerPoint</Application>
  <PresentationFormat>Widescreen</PresentationFormat>
  <Paragraphs>309</Paragraphs>
  <Slides>36</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36</vt:i4>
      </vt:variant>
    </vt:vector>
  </HeadingPairs>
  <TitlesOfParts>
    <vt:vector size="44" baseType="lpstr">
      <vt:lpstr>Arial</vt:lpstr>
      <vt:lpstr>Calibri</vt:lpstr>
      <vt:lpstr>Calibri Light</vt:lpstr>
      <vt:lpstr>Century Gothic</vt:lpstr>
      <vt:lpstr>Wingdings</vt:lpstr>
      <vt:lpstr>Wingdings 3</vt:lpstr>
      <vt:lpstr>Ion</vt:lpstr>
      <vt:lpstr>Office Theme</vt:lpstr>
      <vt:lpstr>PowerPoint Presentation</vt:lpstr>
      <vt:lpstr>              David Joseph Johnson                        From: Bangalore, India  Areas of Interest: Business Intelligence  Course: MPS in Analytics, Northeastern University  Educational Background: Bachelor of Technology (Computer Science)  Professional Experience: Backend Web Developer  Hobbies: Football, Music  </vt:lpstr>
      <vt:lpstr>INTRODUCTION</vt:lpstr>
      <vt:lpstr>PROJECT OVERVIEW</vt:lpstr>
      <vt:lpstr> BUSINESS  QUESTIONS</vt:lpstr>
      <vt:lpstr>DATA COLLECTION</vt:lpstr>
      <vt:lpstr>DATA COLLECTION</vt:lpstr>
      <vt:lpstr>DATA CLEANING</vt:lpstr>
      <vt:lpstr>DATASET OVERVIEW(5000 rows and 29 columns)</vt:lpstr>
      <vt:lpstr>DATASET OVERVIEW(5000 rows and 29 columns)</vt:lpstr>
      <vt:lpstr>DATASET OVERVIEW(5000 rows and 29 columns)</vt:lpstr>
      <vt:lpstr>DATASET OVERVIEW(5000 rows and 29 columns)</vt:lpstr>
      <vt:lpstr>EXPLORATORY DATA ANALYSIS</vt:lpstr>
      <vt:lpstr>EXPLORATORY DATA ANALYSIS</vt:lpstr>
      <vt:lpstr>EXPLORATORY DATA ANALYSIS</vt:lpstr>
      <vt:lpstr>EXPLORATORY DATA ANALYSIS</vt:lpstr>
      <vt:lpstr>EXPLORATORY DATA ANALYSIS</vt:lpstr>
      <vt:lpstr>ANOVA </vt:lpstr>
      <vt:lpstr>Correlation Analysis</vt:lpstr>
      <vt:lpstr>Database for Cryptocurrencies using SQL </vt:lpstr>
      <vt:lpstr>Entity Relationship Diagram</vt:lpstr>
      <vt:lpstr>Data Preparation</vt:lpstr>
      <vt:lpstr>Data Preparation</vt:lpstr>
      <vt:lpstr>Data Preparation</vt:lpstr>
      <vt:lpstr>Analysis</vt:lpstr>
      <vt:lpstr>Analysis</vt:lpstr>
      <vt:lpstr>Analysis</vt:lpstr>
      <vt:lpstr>Analysis</vt:lpstr>
      <vt:lpstr>Analysis</vt:lpstr>
      <vt:lpstr>Analysis</vt:lpstr>
      <vt:lpstr>Analysis</vt:lpstr>
      <vt:lpstr>Analysis</vt:lpstr>
      <vt:lpstr>Analysis</vt:lpstr>
      <vt:lpstr>Analysis</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Joseph Johnson</dc:creator>
  <cp:lastModifiedBy>David Joseph Johnson</cp:lastModifiedBy>
  <cp:revision>27</cp:revision>
  <dcterms:created xsi:type="dcterms:W3CDTF">2022-05-10T17:37:15Z</dcterms:created>
  <dcterms:modified xsi:type="dcterms:W3CDTF">2022-05-23T20:39:00Z</dcterms:modified>
</cp:coreProperties>
</file>